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74" r:id="rId2"/>
    <p:sldId id="256" r:id="rId3"/>
    <p:sldId id="261" r:id="rId4"/>
    <p:sldId id="266" r:id="rId5"/>
    <p:sldId id="267" r:id="rId6"/>
    <p:sldId id="257" r:id="rId7"/>
    <p:sldId id="258" r:id="rId8"/>
    <p:sldId id="270" r:id="rId9"/>
    <p:sldId id="260" r:id="rId10"/>
    <p:sldId id="259" r:id="rId11"/>
    <p:sldId id="268" r:id="rId12"/>
    <p:sldId id="263" r:id="rId13"/>
    <p:sldId id="265" r:id="rId14"/>
    <p:sldId id="272" r:id="rId15"/>
    <p:sldId id="273" r:id="rId16"/>
    <p:sldId id="275" r:id="rId17"/>
  </p:sldIdLst>
  <p:sldSz cx="9144000" cy="6858000" type="screen4x3"/>
  <p:notesSz cx="6948488" cy="10007600"/>
  <p:defaultTextStyle>
    <a:defPPr>
      <a:defRPr lang="en-US"/>
    </a:defPPr>
    <a:lvl1pPr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1pPr>
    <a:lvl2pPr marL="4572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2pPr>
    <a:lvl3pPr marL="9144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3pPr>
    <a:lvl4pPr marL="13716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4pPr>
    <a:lvl5pPr marL="1828800" algn="l" defTabSz="449263" rtl="0" fontAlgn="base">
      <a:spcBef>
        <a:spcPct val="0"/>
      </a:spcBef>
      <a:spcAft>
        <a:spcPct val="0"/>
      </a:spcAft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5pPr>
    <a:lvl6pPr marL="2286000" algn="l" defTabSz="914400" rtl="0" eaLnBrk="1" latinLnBrk="0" hangingPunct="1"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6pPr>
    <a:lvl7pPr marL="2743200" algn="l" defTabSz="914400" rtl="0" eaLnBrk="1" latinLnBrk="0" hangingPunct="1"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7pPr>
    <a:lvl8pPr marL="3200400" algn="l" defTabSz="914400" rtl="0" eaLnBrk="1" latinLnBrk="0" hangingPunct="1"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8pPr>
    <a:lvl9pPr marL="3657600" algn="l" defTabSz="914400" rtl="0" eaLnBrk="1" latinLnBrk="0" hangingPunct="1">
      <a:defRPr i="1" kern="1200">
        <a:solidFill>
          <a:schemeClr val="bg1"/>
        </a:solidFill>
        <a:latin typeface="Comic Sans MS" pitchFamily="64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3300"/>
    <a:srgbClr val="BFBF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6499" autoAdjust="0"/>
    <p:restoredTop sz="88850" autoAdjust="0"/>
  </p:normalViewPr>
  <p:slideViewPr>
    <p:cSldViewPr snapToGrid="0">
      <p:cViewPr>
        <p:scale>
          <a:sx n="70" d="100"/>
          <a:sy n="70" d="100"/>
        </p:scale>
        <p:origin x="-125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948488" cy="10007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30099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35413" y="0"/>
            <a:ext cx="30099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205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71550" y="750888"/>
            <a:ext cx="4997450" cy="37465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95325" y="4752975"/>
            <a:ext cx="5549900" cy="449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600" rIns="96840" bIns="486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9504363"/>
            <a:ext cx="3009900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935413" y="9504363"/>
            <a:ext cx="300355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840" tIns="48600" rIns="96840" bIns="486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rgbClr val="000000"/>
                </a:solidFill>
                <a:latin typeface="Arial" charset="0"/>
                <a:cs typeface="Lucida Sans Unicode" charset="0"/>
              </a:defRPr>
            </a:lvl1pPr>
          </a:lstStyle>
          <a:p>
            <a:pPr>
              <a:defRPr/>
            </a:pPr>
            <a:fld id="{C7AB0DBF-3418-4615-88D9-FB131840D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DB832D-A766-4B80-B6CC-DD3EF2B295B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3935413" y="9505950"/>
            <a:ext cx="300990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6840" tIns="48600" rIns="96840" bIns="48600" anchor="b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8BCAE8-EB8B-4660-9708-38501EA6A5A4}" type="slidenum">
              <a:rPr lang="en-GB" sz="1300">
                <a:solidFill>
                  <a:srgbClr val="000000"/>
                </a:solidFill>
                <a:latin typeface="Arial" charset="0"/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971550" y="750888"/>
            <a:ext cx="5003800" cy="3752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</a:pPr>
            <a:endParaRPr lang="en-US"/>
          </a:p>
        </p:txBody>
      </p:sp>
      <p:sp>
        <p:nvSpPr>
          <p:cNvPr id="3077" name="Text Box 3"/>
          <p:cNvSpPr>
            <a:spLocks noGrp="1" noChangeArrowheads="1"/>
          </p:cNvSpPr>
          <p:nvPr>
            <p:ph type="body"/>
          </p:nvPr>
        </p:nvSpPr>
        <p:spPr>
          <a:xfrm>
            <a:off x="695325" y="4752975"/>
            <a:ext cx="5556250" cy="4503738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latin typeface="Arial" charset="0"/>
                <a:cs typeface="Lucida Sans Unicode" charset="0"/>
              </a:rPr>
              <a:t>Background:</a:t>
            </a:r>
            <a:r>
              <a:rPr lang="en-GB" baseline="0" dirty="0" smtClean="0">
                <a:latin typeface="Arial" charset="0"/>
                <a:cs typeface="Lucida Sans Unicode" charset="0"/>
              </a:rPr>
              <a:t> geographer (strength &amp; weakness: we know “a bit” about everything), geographers, describe the earth and phenomena on it (both physical and anthropogenic ones), what are the patterns and why, how are they linked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 smtClean="0">
                <a:latin typeface="Arial" charset="0"/>
                <a:cs typeface="Lucida Sans Unicode" charset="0"/>
              </a:rPr>
              <a:t>How does it look in space?</a:t>
            </a:r>
            <a:br>
              <a:rPr lang="en-GB" baseline="0" dirty="0" smtClean="0">
                <a:latin typeface="Arial" charset="0"/>
                <a:cs typeface="Lucida Sans Unicode" charset="0"/>
              </a:rPr>
            </a:br>
            <a:r>
              <a:rPr lang="en-GB" baseline="0" dirty="0" smtClean="0">
                <a:latin typeface="Arial" charset="0"/>
                <a:cs typeface="Lucida Sans Unicode" charset="0"/>
              </a:rPr>
              <a:t>tasks: research, teaching, projects, science communication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aseline="0" dirty="0" smtClean="0">
                <a:latin typeface="Arial" charset="0"/>
                <a:cs typeface="Lucida Sans Unicode" charset="0"/>
              </a:rPr>
              <a:t>Like to speak to students and kids to keep “feet on the ground” (communicate knowledge and science)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rcg.gvc.gu.se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19225" y="84138"/>
            <a:ext cx="6305550" cy="626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outline text format</a:t>
            </a:r>
          </a:p>
          <a:p>
            <a:pPr lvl="1"/>
            <a:r>
              <a:rPr lang="en-US" smtClean="0"/>
              <a:t>Second Outline Level</a:t>
            </a:r>
          </a:p>
          <a:p>
            <a:pPr lvl="2"/>
            <a:r>
              <a:rPr lang="en-US" smtClean="0"/>
              <a:t>Third Outline Level</a:t>
            </a:r>
          </a:p>
          <a:p>
            <a:pPr lvl="3"/>
            <a:r>
              <a:rPr lang="en-US" smtClean="0"/>
              <a:t>Fourth Outline Level</a:t>
            </a:r>
          </a:p>
          <a:p>
            <a:pPr lvl="4"/>
            <a:r>
              <a:rPr lang="en-US" smtClean="0"/>
              <a:t>Fifth Outline Level</a:t>
            </a:r>
          </a:p>
          <a:p>
            <a:pPr lvl="4"/>
            <a:r>
              <a:rPr lang="en-US" smtClean="0"/>
              <a:t>Sixth Outline Level</a:t>
            </a:r>
          </a:p>
          <a:p>
            <a:pPr lvl="4"/>
            <a:r>
              <a:rPr lang="en-US" smtClean="0"/>
              <a:t>Seventh Outline Level</a:t>
            </a:r>
          </a:p>
          <a:p>
            <a:pPr lvl="4"/>
            <a:r>
              <a:rPr lang="en-US" smtClean="0"/>
              <a:t>Eighth Outline Level</a:t>
            </a:r>
          </a:p>
          <a:p>
            <a:pPr lvl="4"/>
            <a:r>
              <a:rPr lang="en-US" smtClean="0"/>
              <a:t>Ninth Outline Level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95325" y="6626225"/>
            <a:ext cx="7694613" cy="42863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6633"/>
              </a:gs>
              <a:gs pos="100000">
                <a:srgbClr val="CCCC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endParaRPr lang="en-US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21400" y="6621463"/>
            <a:ext cx="1849438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333333"/>
              </a:buClr>
              <a:buSzPct val="100000"/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000" b="1" dirty="0">
                <a:solidFill>
                  <a:srgbClr val="333333"/>
                </a:solidFill>
                <a:latin typeface="Verdana" pitchFamily="32" charset="0"/>
              </a:rPr>
              <a:t>Regional Climate Group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513763" y="6715125"/>
            <a:ext cx="630237" cy="13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Verdana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786B78A-4686-4E3F-9456-715EA0C72BBA}" type="slidenum">
              <a:rPr lang="en-GB" sz="900">
                <a:solidFill>
                  <a:srgbClr val="000000"/>
                </a:solidFill>
                <a:latin typeface="Verdana" pitchFamily="32" charset="0"/>
              </a:rPr>
              <a:pPr algn="r">
                <a:buClr>
                  <a:srgbClr val="000000"/>
                </a:buClr>
                <a:buSzPct val="100000"/>
                <a:buFont typeface="Verdana" pitchFamily="32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endParaRPr lang="en-GB" sz="900">
              <a:solidFill>
                <a:srgbClr val="000000"/>
              </a:solidFill>
              <a:latin typeface="Verdana" pitchFamily="3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25" y="6227763"/>
            <a:ext cx="4200525" cy="550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3" name="Picture 12" descr="RCG-logo-PPT.png">
            <a:hlinkClick r:id="rId15"/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712075" y="6088063"/>
            <a:ext cx="14255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 rot="20099202">
            <a:off x="8366125" y="6486525"/>
            <a:ext cx="738188" cy="9366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r>
              <a:rPr lang="sv-SE" sz="600" b="1" i="0" dirty="0">
                <a:solidFill>
                  <a:schemeClr val="tx1"/>
                </a:solidFill>
                <a:latin typeface="+mn-lt"/>
              </a:rPr>
              <a:t>http://rcg.gvc.gu.se</a:t>
            </a:r>
            <a:endParaRPr lang="en-US" sz="600" b="1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5575" y="6335713"/>
            <a:ext cx="248285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Comic Sans MS" pitchFamily="64" charset="0"/>
              <a:buNone/>
              <a:defRPr/>
            </a:pPr>
            <a:r>
              <a:rPr lang="sv-SE" sz="1400" dirty="0">
                <a:solidFill>
                  <a:schemeClr val="tx1"/>
                </a:solidFill>
                <a:latin typeface="Calibri" pitchFamily="34" charset="0"/>
              </a:rPr>
              <a:t>Department of Earth Sciences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cs typeface="Lucida Sans Unicode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cs typeface="Lucida Sans Unicode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cs typeface="Lucida Sans Unicode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Calibri" pitchFamily="34" charset="0"/>
          <a:cs typeface="Lucida Sans Unicode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FF"/>
        </a:buClr>
        <a:buSzPct val="100000"/>
        <a:buFont typeface="Arial" charset="0"/>
        <a:defRPr sz="4400" b="1">
          <a:solidFill>
            <a:srgbClr val="0000FF"/>
          </a:solidFill>
          <a:latin typeface="Arial" charset="0"/>
          <a:cs typeface="Lucida Sans Unicode" charset="0"/>
        </a:defRPr>
      </a:lvl9pPr>
    </p:titleStyle>
    <p:bodyStyle>
      <a:lvl1pPr marL="336550" indent="-33655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36600" indent="-2794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Calibri" pitchFamily="34" charset="0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Calibri" pitchFamily="34" charset="0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Calibri" pitchFamily="34" charset="0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Calibri" pitchFamily="34" charset="0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cg.gvc.gu.se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cg.gvc.gu.se/dat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cs typeface="Lucida Sans Unicode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9549" y="133350"/>
            <a:ext cx="8639175" cy="996950"/>
          </a:xfrm>
          <a:prstGeom prst="rect">
            <a:avLst/>
          </a:prstGeom>
        </p:spPr>
        <p:txBody>
          <a:bodyPr/>
          <a:lstStyle/>
          <a:p>
            <a:pPr lvl="0" algn="ctr">
              <a:buClr>
                <a:srgbClr val="0000FF"/>
              </a:buClr>
              <a:buSzPct val="100000"/>
            </a:pPr>
            <a:r>
              <a:rPr lang="en-GB" sz="2400" b="1" i="0" dirty="0" smtClean="0">
                <a:solidFill>
                  <a:schemeClr val="accent2"/>
                </a:solidFill>
                <a:latin typeface="Calibri" pitchFamily="34" charset="0"/>
              </a:rPr>
              <a:t>Twentieth-century trends in the thermal growing season in the Greater Baltic Area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" name="Picture 3" descr="STARTS_3periods_3"/>
          <p:cNvPicPr>
            <a:picLocks noChangeAspect="1" noChangeArrowheads="1"/>
          </p:cNvPicPr>
          <p:nvPr/>
        </p:nvPicPr>
        <p:blipFill>
          <a:blip r:embed="rId2"/>
          <a:srcRect l="8333" t="30556" r="8333" b="36111"/>
          <a:stretch>
            <a:fillRect/>
          </a:stretch>
        </p:blipFill>
        <p:spPr bwMode="auto">
          <a:xfrm>
            <a:off x="1116013" y="1125538"/>
            <a:ext cx="59055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4" descr="ENDS_3periods_3"/>
          <p:cNvPicPr>
            <a:picLocks noChangeAspect="1" noChangeArrowheads="1"/>
          </p:cNvPicPr>
          <p:nvPr/>
        </p:nvPicPr>
        <p:blipFill>
          <a:blip r:embed="rId3"/>
          <a:srcRect l="8333" t="30556" r="8333" b="36111"/>
          <a:stretch>
            <a:fillRect/>
          </a:stretch>
        </p:blipFill>
        <p:spPr bwMode="auto">
          <a:xfrm>
            <a:off x="1116013" y="2636838"/>
            <a:ext cx="59055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LENGTH_3periods_3"/>
          <p:cNvPicPr>
            <a:picLocks noChangeAspect="1" noChangeArrowheads="1"/>
          </p:cNvPicPr>
          <p:nvPr/>
        </p:nvPicPr>
        <p:blipFill>
          <a:blip r:embed="rId4"/>
          <a:srcRect l="8200" t="30403" r="8379" b="36342"/>
          <a:stretch>
            <a:fillRect/>
          </a:stretch>
        </p:blipFill>
        <p:spPr bwMode="auto">
          <a:xfrm>
            <a:off x="1116013" y="4149725"/>
            <a:ext cx="5905500" cy="157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6463" y="1169988"/>
            <a:ext cx="5389562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6463" y="1169988"/>
            <a:ext cx="5389562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906463" y="1169988"/>
            <a:ext cx="5389562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1628775"/>
            <a:ext cx="1008063" cy="3514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Start</a:t>
            </a: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End</a:t>
            </a: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Length</a:t>
            </a:r>
          </a:p>
        </p:txBody>
      </p:sp>
      <p:pic>
        <p:nvPicPr>
          <p:cNvPr id="10" name="Picture 10" descr="trdplotLEGE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9525" y="5808663"/>
            <a:ext cx="3200400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164388" y="620713"/>
            <a:ext cx="1547812" cy="4492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GBA Average</a:t>
            </a:r>
          </a:p>
          <a:p>
            <a:pPr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(1951-2000)</a:t>
            </a: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-6.3 days</a:t>
            </a: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+1.1 days</a:t>
            </a: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endParaRPr lang="en-GB" sz="160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/>
            <a:r>
              <a:rPr lang="en-GB" sz="1600" dirty="0">
                <a:solidFill>
                  <a:schemeClr val="tx1"/>
                </a:solidFill>
                <a:latin typeface="Verdana" pitchFamily="34" charset="0"/>
              </a:rPr>
              <a:t>+7.4 days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3250" cy="1433512"/>
          </a:xfrm>
        </p:spPr>
        <p:txBody>
          <a:bodyPr/>
          <a:lstStyle/>
          <a:p>
            <a:r>
              <a:rPr lang="sv-SE" sz="3200" dirty="0" smtClean="0"/>
              <a:t>Trend atlas of the EMULATE indices </a:t>
            </a:r>
            <a:br>
              <a:rPr lang="sv-SE" sz="3200" dirty="0" smtClean="0"/>
            </a:br>
            <a:r>
              <a:rPr lang="sv-SE" sz="3200" dirty="0" smtClean="0"/>
              <a:t>(Chen et al., 2006)</a:t>
            </a:r>
            <a:endParaRPr lang="en-US" sz="3200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04" y="2228850"/>
            <a:ext cx="8151246" cy="303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434689" y="1592953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0" dirty="0" smtClean="0">
                <a:solidFill>
                  <a:schemeClr val="tx1"/>
                </a:solidFill>
                <a:hlinkClick r:id="rId3"/>
              </a:rPr>
              <a:t>http://rcg.gvc.gu.se</a:t>
            </a:r>
            <a:r>
              <a:rPr lang="en-US" i="0" dirty="0" smtClean="0">
                <a:solidFill>
                  <a:schemeClr val="tx1"/>
                </a:solidFill>
              </a:rPr>
              <a:t> </a:t>
            </a:r>
            <a:endParaRPr lang="sv-SE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68288" y="511175"/>
            <a:ext cx="568325" cy="2016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65113" y="803275"/>
            <a:ext cx="568325" cy="2016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812800" y="425450"/>
            <a:ext cx="64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>
                <a:solidFill>
                  <a:schemeClr val="tx1"/>
                </a:solidFill>
                <a:latin typeface="Calibri" pitchFamily="34" charset="0"/>
              </a:rPr>
              <a:t>Tmin</a:t>
            </a: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798513" y="704850"/>
            <a:ext cx="686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>
                <a:solidFill>
                  <a:schemeClr val="tx1"/>
                </a:solidFill>
                <a:latin typeface="Calibri" pitchFamily="34" charset="0"/>
              </a:rPr>
              <a:t>Tmax</a:t>
            </a:r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0" y="1328738"/>
            <a:ext cx="244316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i="0" dirty="0" err="1">
                <a:solidFill>
                  <a:schemeClr val="tx1"/>
                </a:solidFill>
                <a:latin typeface="Calibri" pitchFamily="34" charset="0"/>
              </a:rPr>
              <a:t>Tmin</a:t>
            </a:r>
            <a:r>
              <a:rPr lang="en-US" i="0" dirty="0">
                <a:solidFill>
                  <a:schemeClr val="tx1"/>
                </a:solidFill>
                <a:latin typeface="Calibri" pitchFamily="34" charset="0"/>
              </a:rPr>
              <a:t>/</a:t>
            </a:r>
            <a:r>
              <a:rPr lang="en-US" i="0" dirty="0" err="1">
                <a:solidFill>
                  <a:schemeClr val="tx1"/>
                </a:solidFill>
                <a:latin typeface="Calibri" pitchFamily="34" charset="0"/>
              </a:rPr>
              <a:t>Tmax</a:t>
            </a:r>
            <a:r>
              <a:rPr lang="en-US" i="0" dirty="0">
                <a:solidFill>
                  <a:schemeClr val="tx1"/>
                </a:solidFill>
                <a:latin typeface="Calibri" pitchFamily="34" charset="0"/>
              </a:rPr>
              <a:t> indices. Fraction of positive, positive significant, negative, and </a:t>
            </a:r>
            <a:r>
              <a:rPr lang="en-US" i="0" dirty="0" smtClean="0">
                <a:solidFill>
                  <a:schemeClr val="tx1"/>
                </a:solidFill>
                <a:latin typeface="Calibri" pitchFamily="34" charset="0"/>
              </a:rPr>
              <a:t>negative </a:t>
            </a:r>
            <a:r>
              <a:rPr lang="en-US" i="0" dirty="0">
                <a:solidFill>
                  <a:schemeClr val="tx1"/>
                </a:solidFill>
                <a:latin typeface="Calibri" pitchFamily="34" charset="0"/>
              </a:rPr>
              <a:t>significant trends for 1901-2000. The areas showing the </a:t>
            </a:r>
            <a:r>
              <a:rPr lang="en-US" i="0" dirty="0" smtClean="0">
                <a:solidFill>
                  <a:schemeClr val="tx1"/>
                </a:solidFill>
                <a:latin typeface="Calibri" pitchFamily="34" charset="0"/>
              </a:rPr>
              <a:t>highest </a:t>
            </a:r>
            <a:r>
              <a:rPr lang="en-US" i="0" dirty="0">
                <a:solidFill>
                  <a:schemeClr val="tx1"/>
                </a:solidFill>
                <a:latin typeface="Calibri" pitchFamily="34" charset="0"/>
              </a:rPr>
              <a:t>fractions for each index and season are colored.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525713" y="58738"/>
            <a:ext cx="6573837" cy="5659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5925" y="554038"/>
            <a:ext cx="6056313" cy="4937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40175" y="-19050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3600" b="1" i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651375" y="-68263"/>
            <a:ext cx="3365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0000FF"/>
                </a:solidFill>
                <a:latin typeface="Calibri" pitchFamily="34" charset="0"/>
              </a:rPr>
              <a:t>-</a:t>
            </a:r>
            <a:endParaRPr lang="en-US" sz="3600" b="1" i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243513" y="-23813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3600" b="1" i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926138" y="-74613"/>
            <a:ext cx="3365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0000FF"/>
                </a:solidFill>
                <a:latin typeface="Calibri" pitchFamily="34" charset="0"/>
              </a:rPr>
              <a:t>-</a:t>
            </a:r>
            <a:endParaRPr lang="en-US" sz="3600" b="1" i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516688" y="-26988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3600" b="1" i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227888" y="-77788"/>
            <a:ext cx="3365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0000FF"/>
                </a:solidFill>
                <a:latin typeface="Calibri" pitchFamily="34" charset="0"/>
              </a:rPr>
              <a:t>-</a:t>
            </a:r>
            <a:endParaRPr lang="en-US" sz="3600" b="1" i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799388" y="-30163"/>
            <a:ext cx="413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FF0000"/>
                </a:solidFill>
                <a:latin typeface="Calibri" pitchFamily="34" charset="0"/>
              </a:rPr>
              <a:t>+</a:t>
            </a:r>
            <a:endParaRPr lang="en-US" sz="3600" b="1" i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491538" y="-71438"/>
            <a:ext cx="336550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3600" b="1" i="0">
                <a:solidFill>
                  <a:srgbClr val="0000FF"/>
                </a:solidFill>
                <a:latin typeface="Calibri" pitchFamily="34" charset="0"/>
              </a:rPr>
              <a:t>-</a:t>
            </a:r>
            <a:endParaRPr lang="en-US" sz="3600" b="1" i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 rot="-5400000">
            <a:off x="2121247" y="1932086"/>
            <a:ext cx="1838325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1400" i="0" dirty="0">
                <a:solidFill>
                  <a:schemeClr val="tx1"/>
                </a:solidFill>
                <a:latin typeface="Calibri" pitchFamily="34" charset="0"/>
              </a:rPr>
              <a:t>percentiles</a:t>
            </a:r>
            <a:endParaRPr lang="en-US" sz="140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 rot="-5400000">
            <a:off x="2807495" y="3120232"/>
            <a:ext cx="471487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000" b="1" i="0">
                <a:solidFill>
                  <a:schemeClr val="bg1"/>
                </a:solidFill>
                <a:latin typeface="Calibri" pitchFamily="34" charset="0"/>
              </a:rPr>
              <a:t>cold</a:t>
            </a:r>
            <a:endParaRPr lang="en-US" sz="1000" b="1" i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 rot="-5400000">
            <a:off x="2792413" y="3584575"/>
            <a:ext cx="471488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800" b="1" i="0">
                <a:solidFill>
                  <a:schemeClr val="bg1"/>
                </a:solidFill>
                <a:latin typeface="Calibri" pitchFamily="34" charset="0"/>
              </a:rPr>
              <a:t>warm</a:t>
            </a:r>
            <a:endParaRPr lang="en-US" sz="800" b="1" i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 rot="-5400000">
            <a:off x="2807494" y="5261769"/>
            <a:ext cx="471488" cy="254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1000" b="1" i="0" dirty="0">
                <a:solidFill>
                  <a:schemeClr val="bg1"/>
                </a:solidFill>
                <a:latin typeface="Calibri" pitchFamily="34" charset="0"/>
              </a:rPr>
              <a:t>cold</a:t>
            </a:r>
            <a:endParaRPr lang="en-US" sz="1000" b="1" i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 rot="-5400000">
            <a:off x="2643189" y="4656138"/>
            <a:ext cx="769937" cy="223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v-SE" sz="800" b="1" i="0">
                <a:solidFill>
                  <a:schemeClr val="bg1"/>
                </a:solidFill>
                <a:latin typeface="Calibri" pitchFamily="34" charset="0"/>
              </a:rPr>
              <a:t>warm</a:t>
            </a:r>
            <a:endParaRPr lang="en-US" sz="800" b="1" i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 rot="-5400000">
            <a:off x="2803605" y="4038521"/>
            <a:ext cx="471487" cy="246221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sv-SE" sz="1000" b="1" i="0" dirty="0">
                <a:solidFill>
                  <a:schemeClr val="bg1"/>
                </a:solidFill>
                <a:latin typeface="Calibri" pitchFamily="34" charset="0"/>
              </a:rPr>
              <a:t>cold</a:t>
            </a:r>
            <a:endParaRPr lang="en-US" sz="1000" b="1" i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5" name="Text Box 1839"/>
          <p:cNvSpPr txBox="1">
            <a:spLocks noChangeArrowheads="1"/>
          </p:cNvSpPr>
          <p:nvPr/>
        </p:nvSpPr>
        <p:spPr bwMode="auto">
          <a:xfrm>
            <a:off x="479425" y="5003800"/>
            <a:ext cx="8175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 i="0" dirty="0" err="1">
                <a:solidFill>
                  <a:schemeClr val="tx1"/>
                </a:solidFill>
                <a:latin typeface="Calibri" pitchFamily="34" charset="0"/>
              </a:rPr>
              <a:t>Prec</a:t>
            </a:r>
            <a:r>
              <a:rPr lang="en-US" b="1" i="0" dirty="0">
                <a:solidFill>
                  <a:schemeClr val="tx1"/>
                </a:solidFill>
                <a:latin typeface="Calibri" pitchFamily="34" charset="0"/>
              </a:rPr>
              <a:t> indices:</a:t>
            </a:r>
            <a:r>
              <a:rPr lang="en-US" i="0" dirty="0">
                <a:solidFill>
                  <a:schemeClr val="tx1"/>
                </a:solidFill>
                <a:latin typeface="Calibri" pitchFamily="34" charset="0"/>
              </a:rPr>
              <a:t> Fraction of positive, positive significant, negative, and negative significant trends for 1901-2000. The areas showing the </a:t>
            </a:r>
            <a:r>
              <a:rPr lang="en-US" i="0" dirty="0" smtClean="0">
                <a:solidFill>
                  <a:schemeClr val="tx1"/>
                </a:solidFill>
                <a:latin typeface="Calibri" pitchFamily="34" charset="0"/>
              </a:rPr>
              <a:t>highest </a:t>
            </a:r>
            <a:r>
              <a:rPr lang="en-US" i="0" dirty="0">
                <a:solidFill>
                  <a:schemeClr val="tx1"/>
                </a:solidFill>
                <a:latin typeface="Calibri" pitchFamily="34" charset="0"/>
              </a:rPr>
              <a:t>fractions for each index and season are colored.</a:t>
            </a:r>
          </a:p>
        </p:txBody>
      </p:sp>
      <p:grpSp>
        <p:nvGrpSpPr>
          <p:cNvPr id="2" name="Group 1850"/>
          <p:cNvGrpSpPr>
            <a:grpSpLocks/>
          </p:cNvGrpSpPr>
          <p:nvPr/>
        </p:nvGrpSpPr>
        <p:grpSpPr bwMode="auto">
          <a:xfrm>
            <a:off x="879475" y="222250"/>
            <a:ext cx="7350125" cy="4648200"/>
            <a:chOff x="554" y="70"/>
            <a:chExt cx="4630" cy="2928"/>
          </a:xfrm>
        </p:grpSpPr>
        <p:sp>
          <p:nvSpPr>
            <p:cNvPr id="16185" name="Rectangle 1849"/>
            <p:cNvSpPr>
              <a:spLocks noChangeArrowheads="1"/>
            </p:cNvSpPr>
            <p:nvPr/>
          </p:nvSpPr>
          <p:spPr bwMode="auto">
            <a:xfrm>
              <a:off x="554" y="207"/>
              <a:ext cx="4630" cy="27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176" name="Picture 18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" y="434"/>
              <a:ext cx="4418" cy="24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177" name="Text Box 1841"/>
            <p:cNvSpPr txBox="1">
              <a:spLocks noChangeArrowheads="1"/>
            </p:cNvSpPr>
            <p:nvPr/>
          </p:nvSpPr>
          <p:spPr bwMode="auto">
            <a:xfrm>
              <a:off x="1452" y="110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FF0000"/>
                  </a:solidFill>
                </a:rPr>
                <a:t>+</a:t>
              </a:r>
              <a:endParaRPr lang="en-US" sz="3600" b="1" i="0">
                <a:solidFill>
                  <a:srgbClr val="FF0000"/>
                </a:solidFill>
              </a:endParaRPr>
            </a:p>
          </p:txBody>
        </p:sp>
        <p:sp>
          <p:nvSpPr>
            <p:cNvPr id="16178" name="Text Box 1842"/>
            <p:cNvSpPr txBox="1">
              <a:spLocks noChangeArrowheads="1"/>
            </p:cNvSpPr>
            <p:nvPr/>
          </p:nvSpPr>
          <p:spPr bwMode="auto">
            <a:xfrm>
              <a:off x="1942" y="79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0000FF"/>
                  </a:solidFill>
                </a:rPr>
                <a:t>-</a:t>
              </a:r>
              <a:endParaRPr lang="en-US" sz="3600" b="1" i="0">
                <a:solidFill>
                  <a:srgbClr val="0000FF"/>
                </a:solidFill>
              </a:endParaRPr>
            </a:p>
          </p:txBody>
        </p:sp>
        <p:sp>
          <p:nvSpPr>
            <p:cNvPr id="16179" name="Text Box 1843"/>
            <p:cNvSpPr txBox="1">
              <a:spLocks noChangeArrowheads="1"/>
            </p:cNvSpPr>
            <p:nvPr/>
          </p:nvSpPr>
          <p:spPr bwMode="auto">
            <a:xfrm>
              <a:off x="2392" y="107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FF0000"/>
                  </a:solidFill>
                </a:rPr>
                <a:t>+</a:t>
              </a:r>
              <a:endParaRPr lang="en-US" sz="3600" b="1" i="0">
                <a:solidFill>
                  <a:srgbClr val="FF0000"/>
                </a:solidFill>
              </a:endParaRPr>
            </a:p>
          </p:txBody>
        </p:sp>
        <p:sp>
          <p:nvSpPr>
            <p:cNvPr id="16180" name="Text Box 1844"/>
            <p:cNvSpPr txBox="1">
              <a:spLocks noChangeArrowheads="1"/>
            </p:cNvSpPr>
            <p:nvPr/>
          </p:nvSpPr>
          <p:spPr bwMode="auto">
            <a:xfrm>
              <a:off x="2864" y="75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0000FF"/>
                  </a:solidFill>
                </a:rPr>
                <a:t>-</a:t>
              </a:r>
              <a:endParaRPr lang="en-US" sz="3600" b="1" i="0">
                <a:solidFill>
                  <a:srgbClr val="0000FF"/>
                </a:solidFill>
              </a:endParaRPr>
            </a:p>
          </p:txBody>
        </p:sp>
        <p:sp>
          <p:nvSpPr>
            <p:cNvPr id="16181" name="Text Box 1845"/>
            <p:cNvSpPr txBox="1">
              <a:spLocks noChangeArrowheads="1"/>
            </p:cNvSpPr>
            <p:nvPr/>
          </p:nvSpPr>
          <p:spPr bwMode="auto">
            <a:xfrm>
              <a:off x="3285" y="105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FF0000"/>
                  </a:solidFill>
                </a:rPr>
                <a:t>+</a:t>
              </a:r>
              <a:endParaRPr lang="en-US" sz="3600" b="1" i="0">
                <a:solidFill>
                  <a:srgbClr val="FF0000"/>
                </a:solidFill>
              </a:endParaRPr>
            </a:p>
          </p:txBody>
        </p:sp>
        <p:sp>
          <p:nvSpPr>
            <p:cNvPr id="16182" name="Text Box 1846"/>
            <p:cNvSpPr txBox="1">
              <a:spLocks noChangeArrowheads="1"/>
            </p:cNvSpPr>
            <p:nvPr/>
          </p:nvSpPr>
          <p:spPr bwMode="auto">
            <a:xfrm>
              <a:off x="3796" y="73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0000FF"/>
                  </a:solidFill>
                </a:rPr>
                <a:t>-</a:t>
              </a:r>
              <a:endParaRPr lang="en-US" sz="3600" b="1" i="0">
                <a:solidFill>
                  <a:srgbClr val="0000FF"/>
                </a:solidFill>
              </a:endParaRPr>
            </a:p>
          </p:txBody>
        </p:sp>
        <p:sp>
          <p:nvSpPr>
            <p:cNvPr id="16183" name="Text Box 1847"/>
            <p:cNvSpPr txBox="1">
              <a:spLocks noChangeArrowheads="1"/>
            </p:cNvSpPr>
            <p:nvPr/>
          </p:nvSpPr>
          <p:spPr bwMode="auto">
            <a:xfrm>
              <a:off x="4254" y="103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FF0000"/>
                  </a:solidFill>
                </a:rPr>
                <a:t>+</a:t>
              </a:r>
              <a:endParaRPr lang="en-US" sz="3600" b="1" i="0">
                <a:solidFill>
                  <a:srgbClr val="FF0000"/>
                </a:solidFill>
              </a:endParaRPr>
            </a:p>
          </p:txBody>
        </p:sp>
        <p:sp>
          <p:nvSpPr>
            <p:cNvPr id="16184" name="Text Box 1848"/>
            <p:cNvSpPr txBox="1">
              <a:spLocks noChangeArrowheads="1"/>
            </p:cNvSpPr>
            <p:nvPr/>
          </p:nvSpPr>
          <p:spPr bwMode="auto">
            <a:xfrm>
              <a:off x="4774" y="70"/>
              <a:ext cx="2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v-SE" sz="3600" b="1" i="0">
                  <a:solidFill>
                    <a:srgbClr val="0000FF"/>
                  </a:solidFill>
                </a:rPr>
                <a:t>-</a:t>
              </a:r>
              <a:endParaRPr lang="en-US" sz="3600" b="1" i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Ongoing and planned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atmospheric circulation mechanisms behind extreme precipitation events</a:t>
            </a:r>
          </a:p>
          <a:p>
            <a:r>
              <a:rPr lang="sv-SE" dirty="0" smtClean="0"/>
              <a:t>When does it rain and why</a:t>
            </a:r>
          </a:p>
          <a:p>
            <a:r>
              <a:rPr lang="sv-SE" dirty="0" smtClean="0"/>
              <a:t>How will precipitation patterns (extremes, diurnal cycle) evolve in the future</a:t>
            </a:r>
          </a:p>
          <a:p>
            <a:r>
              <a:rPr lang="sv-SE" dirty="0" smtClean="0"/>
              <a:t>Do anthropogenic forcing plays a role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025" y="250825"/>
            <a:ext cx="8223250" cy="1433513"/>
          </a:xfrm>
          <a:prstGeom prst="rect">
            <a:avLst/>
          </a:prstGeom>
        </p:spPr>
        <p:txBody>
          <a:bodyPr/>
          <a:lstStyle/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sv-S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Research topics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138" y="238125"/>
            <a:ext cx="2925762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t="4976" b="9952"/>
          <a:stretch>
            <a:fillRect/>
          </a:stretch>
        </p:blipFill>
        <p:spPr bwMode="auto">
          <a:xfrm>
            <a:off x="6764338" y="1208088"/>
            <a:ext cx="2071688" cy="1320800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38125" y="1143000"/>
            <a:ext cx="6257925" cy="4333875"/>
          </a:xfrm>
          <a:prstGeom prst="rect">
            <a:avLst/>
          </a:prstGeom>
          <a:noFill/>
        </p:spPr>
        <p:txBody>
          <a:bodyPr/>
          <a:lstStyle/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Climate 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extremes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(Temperature and precipitation) in 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past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future</a:t>
            </a:r>
            <a:endParaRPr lang="sv-SE" sz="2800" i="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links to atmospheric circulation</a:t>
            </a:r>
          </a:p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sv-SE" sz="2800" i="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t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 role played by anthropogenic forcings</a:t>
            </a:r>
          </a:p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sv-SE" sz="2800" i="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Sweden and Europe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3488" y="2471738"/>
            <a:ext cx="1438275" cy="183197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  <p:pic>
        <p:nvPicPr>
          <p:cNvPr id="13" name="Picture 12" descr="SMHI_1h_corr_AMJJAS+_ID9213.png"/>
          <p:cNvPicPr/>
          <p:nvPr/>
        </p:nvPicPr>
        <p:blipFill>
          <a:blip r:embed="rId5" cstate="print"/>
          <a:srcRect l="5621" t="2222" r="6879" b="3175"/>
          <a:stretch>
            <a:fillRect/>
          </a:stretch>
        </p:blipFill>
        <p:spPr>
          <a:xfrm>
            <a:off x="6505800" y="4198672"/>
            <a:ext cx="1929248" cy="1563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3650" y="4851400"/>
            <a:ext cx="1603375" cy="1338263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itchFamily="64" charset="0"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omic Sans MS" pitchFamily="64" charset="0"/>
              <a:cs typeface="Lucida Sans Unicode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375" y="-60325"/>
            <a:ext cx="7772400" cy="1470025"/>
          </a:xfrm>
        </p:spPr>
        <p:txBody>
          <a:bodyPr/>
          <a:lstStyle/>
          <a:p>
            <a:pPr algn="l"/>
            <a:r>
              <a:rPr lang="sv-SE" dirty="0" smtClean="0"/>
              <a:t>Alexander Walther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14425"/>
            <a:ext cx="6400800" cy="1752600"/>
          </a:xfrm>
        </p:spPr>
        <p:txBody>
          <a:bodyPr/>
          <a:lstStyle/>
          <a:p>
            <a:pPr algn="l"/>
            <a:r>
              <a:rPr lang="sv-SE" dirty="0" smtClean="0"/>
              <a:t>Physical Geographer</a:t>
            </a:r>
            <a:br>
              <a:rPr lang="sv-SE" dirty="0" smtClean="0"/>
            </a:br>
            <a:r>
              <a:rPr lang="sv-SE" dirty="0" smtClean="0"/>
              <a:t>Ph.D. student</a:t>
            </a:r>
          </a:p>
          <a:p>
            <a:pPr algn="l"/>
            <a:r>
              <a:rPr lang="sv-SE" i="1" dirty="0" smtClean="0"/>
              <a:t>climatology</a:t>
            </a:r>
            <a:endParaRPr lang="en-US" i="1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847" y="176570"/>
            <a:ext cx="4961905" cy="5723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375" y="5133975"/>
            <a:ext cx="3105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tx1"/>
                </a:solidFill>
                <a:latin typeface="Calibri" pitchFamily="34" charset="0"/>
              </a:rPr>
              <a:t>Acknowl. supervisors:</a:t>
            </a:r>
          </a:p>
          <a:p>
            <a:r>
              <a:rPr lang="sv-SE" sz="1400" i="0" dirty="0" smtClean="0">
                <a:solidFill>
                  <a:schemeClr val="tx1"/>
                </a:solidFill>
                <a:latin typeface="Calibri" pitchFamily="34" charset="0"/>
              </a:rPr>
              <a:t>Prof. Deliang Chen, Hans Linderholm</a:t>
            </a:r>
            <a:endParaRPr lang="en-US" sz="1400" i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025" y="250825"/>
            <a:ext cx="8223250" cy="1433513"/>
          </a:xfrm>
          <a:prstGeom prst="rect">
            <a:avLst/>
          </a:prstGeom>
        </p:spPr>
        <p:txBody>
          <a:bodyPr/>
          <a:lstStyle/>
          <a:p>
            <a:pPr marL="0" marR="0" lvl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sv-SE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Research topics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138" y="238125"/>
            <a:ext cx="2925762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t="4976" b="9952"/>
          <a:stretch>
            <a:fillRect/>
          </a:stretch>
        </p:blipFill>
        <p:spPr bwMode="auto">
          <a:xfrm>
            <a:off x="6764338" y="1208088"/>
            <a:ext cx="2071688" cy="1320800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38125" y="1143000"/>
            <a:ext cx="6257925" cy="4333875"/>
          </a:xfrm>
          <a:prstGeom prst="rect">
            <a:avLst/>
          </a:prstGeom>
          <a:noFill/>
        </p:spPr>
        <p:txBody>
          <a:bodyPr/>
          <a:lstStyle/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Climate 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extremes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(Temperature and precipitation) in 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past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</a:t>
            </a:r>
            <a:r>
              <a:rPr kumimoji="0" lang="sv-S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future</a:t>
            </a:r>
            <a:endParaRPr lang="sv-SE" sz="2800" i="0" kern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links to atmospheric circulation</a:t>
            </a:r>
          </a:p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sv-SE" sz="2800" i="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t</a:t>
            </a:r>
            <a:r>
              <a:rPr kumimoji="0" lang="sv-S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 role played by anthropogenic forcings</a:t>
            </a:r>
          </a:p>
          <a:p>
            <a:pPr marL="336550" marR="0" lvl="0" indent="-336550" algn="l" defTabSz="449263" rtl="0" eaLnBrk="1" fontAlgn="base" latinLnBrk="0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sv-SE" sz="2800" i="0" kern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Sweden and Europe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3488" y="2471738"/>
            <a:ext cx="1438275" cy="183197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pic>
      <p:pic>
        <p:nvPicPr>
          <p:cNvPr id="13" name="Picture 12" descr="SMHI_1h_corr_AMJJAS+_ID9213.png"/>
          <p:cNvPicPr/>
          <p:nvPr/>
        </p:nvPicPr>
        <p:blipFill>
          <a:blip r:embed="rId5" cstate="print"/>
          <a:srcRect l="5621" t="2222" r="6879" b="3175"/>
          <a:stretch>
            <a:fillRect/>
          </a:stretch>
        </p:blipFill>
        <p:spPr>
          <a:xfrm>
            <a:off x="6505800" y="4198672"/>
            <a:ext cx="1929248" cy="15639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3650" y="4851400"/>
            <a:ext cx="1603375" cy="1338263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120650"/>
            <a:ext cx="5921375" cy="5748996"/>
          </a:xfrm>
          <a:prstGeom prst="rect">
            <a:avLst/>
          </a:prstGeom>
          <a:noFill/>
          <a:ln w="18000">
            <a:solidFill>
              <a:srgbClr val="000000"/>
            </a:solidFill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6199" y="409575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dirty="0" smtClean="0">
                <a:solidFill>
                  <a:schemeClr val="accent2"/>
                </a:solidFill>
                <a:latin typeface="Calibri" pitchFamily="34" charset="0"/>
              </a:rPr>
              <a:t>Observations ...</a:t>
            </a:r>
            <a:endParaRPr lang="en-US" b="1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" y="8001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 precipitation</a:t>
            </a:r>
          </a:p>
          <a:p>
            <a:pPr>
              <a:buFontTx/>
              <a:buChar char="-"/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temperatures</a:t>
            </a:r>
          </a:p>
          <a:p>
            <a:pPr>
              <a:buFontTx/>
              <a:buChar char="-"/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daily</a:t>
            </a:r>
          </a:p>
          <a:p>
            <a:pPr>
              <a:buFontTx/>
              <a:buChar char="-"/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hourly</a:t>
            </a:r>
          </a:p>
          <a:p>
            <a:pPr>
              <a:buFontTx/>
              <a:buChar char="-"/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point measurements with some spatial autocorrelation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9" y="3314700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dirty="0" smtClean="0">
                <a:solidFill>
                  <a:schemeClr val="accent2"/>
                </a:solidFill>
                <a:latin typeface="Calibri" pitchFamily="34" charset="0"/>
              </a:rPr>
              <a:t>... and models</a:t>
            </a:r>
            <a:endParaRPr lang="en-US" b="1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25" y="3629025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 precipitation</a:t>
            </a:r>
          </a:p>
          <a:p>
            <a:pPr>
              <a:buFontTx/>
              <a:buChar char="-"/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temperatures</a:t>
            </a:r>
          </a:p>
          <a:p>
            <a:pPr>
              <a:buFontTx/>
              <a:buChar char="-"/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...</a:t>
            </a:r>
          </a:p>
          <a:p>
            <a:pPr>
              <a:buFontTx/>
              <a:buChar char="-"/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daily, hourly, 10-min?</a:t>
            </a:r>
          </a:p>
          <a:p>
            <a:pPr>
              <a:buFontTx/>
              <a:buChar char="-"/>
            </a:pPr>
            <a:r>
              <a:rPr lang="sv-SE" i="0" dirty="0" smtClean="0">
                <a:solidFill>
                  <a:schemeClr val="tx1"/>
                </a:solidFill>
                <a:latin typeface="Calibri" pitchFamily="34" charset="0"/>
              </a:rPr>
              <a:t> grid averages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526" y="696010"/>
            <a:ext cx="83915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FF"/>
              </a:buClr>
              <a:buSzPct val="100000"/>
            </a:pPr>
            <a:r>
              <a:rPr lang="en-US" sz="2000" b="1" i="0" kern="0" dirty="0" smtClean="0">
                <a:solidFill>
                  <a:schemeClr val="accent2"/>
                </a:solidFill>
                <a:latin typeface="Calibri" pitchFamily="34" charset="0"/>
              </a:rPr>
              <a:t>Diurnal variation in precipitation amount and frequency in Sweden</a:t>
            </a:r>
          </a:p>
          <a:p>
            <a:pPr lvl="0">
              <a:buClr>
                <a:srgbClr val="0000FF"/>
              </a:buClr>
              <a:buSzPct val="100000"/>
            </a:pPr>
            <a:r>
              <a:rPr lang="sv-SE" sz="2000" i="0" kern="0" dirty="0" smtClean="0">
                <a:solidFill>
                  <a:schemeClr val="tx1"/>
                </a:solidFill>
                <a:latin typeface="Calibri" pitchFamily="34" charset="0"/>
              </a:rPr>
              <a:t>Current work</a:t>
            </a:r>
            <a:br>
              <a:rPr lang="sv-SE" sz="2000" i="0" kern="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2000" b="1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>
              <a:buClr>
                <a:srgbClr val="0000FF"/>
              </a:buClr>
              <a:buSzPct val="100000"/>
            </a:pPr>
            <a:r>
              <a:rPr lang="en-US" sz="2000" b="1" i="0" kern="0" dirty="0" smtClean="0">
                <a:solidFill>
                  <a:schemeClr val="accent2"/>
                </a:solidFill>
                <a:latin typeface="Calibri" pitchFamily="34" charset="0"/>
              </a:rPr>
              <a:t>Precipitation data in a mountainous catchment in Honduras: quality assessment and spatiotemporal characteristics</a:t>
            </a:r>
            <a:br>
              <a:rPr lang="en-US" sz="2000" b="1" i="0" kern="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000" i="0" kern="0" dirty="0" smtClean="0">
                <a:solidFill>
                  <a:schemeClr val="tx1"/>
                </a:solidFill>
                <a:latin typeface="Calibri" pitchFamily="34" charset="0"/>
              </a:rPr>
              <a:t>Westerberg et al. (accepted)</a:t>
            </a:r>
            <a:endParaRPr lang="sv-SE" sz="2000" i="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0">
              <a:buClr>
                <a:srgbClr val="0000FF"/>
              </a:buClr>
              <a:buSzPct val="100000"/>
            </a:pPr>
            <a:endParaRPr lang="en-GB" sz="2000" b="1" i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lvl="0">
              <a:buClr>
                <a:srgbClr val="0000FF"/>
              </a:buClr>
              <a:buSzPct val="100000"/>
            </a:pPr>
            <a:r>
              <a:rPr lang="en-GB" sz="2000" b="1" i="0" dirty="0" smtClean="0">
                <a:solidFill>
                  <a:schemeClr val="accent2"/>
                </a:solidFill>
                <a:latin typeface="Calibri" pitchFamily="34" charset="0"/>
              </a:rPr>
              <a:t>Thermal Growing Season (GSL)</a:t>
            </a:r>
            <a:r>
              <a:rPr lang="en-GB" sz="2000" b="1" i="0" dirty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en-GB" sz="2000" b="1" i="0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GB" sz="2000" i="0" dirty="0" smtClean="0">
                <a:solidFill>
                  <a:schemeClr val="tx1"/>
                </a:solidFill>
                <a:latin typeface="Calibri" pitchFamily="34" charset="0"/>
              </a:rPr>
              <a:t>Walther &amp; </a:t>
            </a:r>
            <a:r>
              <a:rPr lang="en-GB" sz="2000" i="0" dirty="0" err="1" smtClean="0">
                <a:solidFill>
                  <a:schemeClr val="tx1"/>
                </a:solidFill>
                <a:latin typeface="Calibri" pitchFamily="34" charset="0"/>
              </a:rPr>
              <a:t>Linderholm</a:t>
            </a:r>
            <a:r>
              <a:rPr lang="en-GB" sz="2000" i="0" dirty="0" smtClean="0">
                <a:solidFill>
                  <a:schemeClr val="tx1"/>
                </a:solidFill>
                <a:latin typeface="Calibri" pitchFamily="34" charset="0"/>
              </a:rPr>
              <a:t> (2006), </a:t>
            </a:r>
            <a:r>
              <a:rPr lang="en-GB" sz="2000" i="0" dirty="0" err="1" smtClean="0">
                <a:solidFill>
                  <a:schemeClr val="tx1"/>
                </a:solidFill>
                <a:latin typeface="Calibri" pitchFamily="34" charset="0"/>
              </a:rPr>
              <a:t>Linderholm</a:t>
            </a:r>
            <a:r>
              <a:rPr lang="en-GB" sz="2000" i="0" dirty="0" smtClean="0">
                <a:solidFill>
                  <a:schemeClr val="tx1"/>
                </a:solidFill>
                <a:latin typeface="Calibri" pitchFamily="34" charset="0"/>
              </a:rPr>
              <a:t> et al. (2008), Song et al. (2009)</a:t>
            </a:r>
            <a:r>
              <a:rPr lang="sv-SE" sz="2000" i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lvl="0">
              <a:buClr>
                <a:srgbClr val="0000FF"/>
              </a:buClr>
              <a:buSzPct val="100000"/>
            </a:pPr>
            <a:endParaRPr lang="sv-SE" sz="2000" b="1" i="0" kern="0" dirty="0">
              <a:solidFill>
                <a:schemeClr val="accent2"/>
              </a:solidFill>
              <a:latin typeface="Calibri" pitchFamily="34" charset="0"/>
            </a:endParaRPr>
          </a:p>
          <a:p>
            <a:pPr lvl="0">
              <a:buClr>
                <a:srgbClr val="0000FF"/>
              </a:buClr>
              <a:buSzPct val="100000"/>
            </a:pPr>
            <a:r>
              <a:rPr lang="sv-SE" sz="2000" b="1" i="0" kern="0" dirty="0" smtClean="0">
                <a:solidFill>
                  <a:schemeClr val="accent2"/>
                </a:solidFill>
                <a:latin typeface="Calibri" pitchFamily="34" charset="0"/>
              </a:rPr>
              <a:t>Trend Atlas of EMULATE extremes</a:t>
            </a:r>
            <a:br>
              <a:rPr lang="sv-SE" sz="2000" b="1" i="0" kern="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sv-SE" sz="2000" i="0" kern="0" dirty="0" smtClean="0">
                <a:solidFill>
                  <a:schemeClr val="tx1"/>
                </a:solidFill>
                <a:latin typeface="Calibri" pitchFamily="34" charset="0"/>
              </a:rPr>
              <a:t>Chen et al. (2006)</a:t>
            </a:r>
          </a:p>
          <a:p>
            <a:pPr lvl="0">
              <a:buClr>
                <a:srgbClr val="0000FF"/>
              </a:buClr>
              <a:buSzPct val="100000"/>
            </a:pPr>
            <a:r>
              <a:rPr lang="sv-SE" sz="2000" b="1" i="0" kern="0" dirty="0" smtClean="0">
                <a:solidFill>
                  <a:schemeClr val="tx1"/>
                </a:solidFill>
                <a:latin typeface="Calibri" pitchFamily="34" charset="0"/>
                <a:hlinkClick r:id="rId2"/>
              </a:rPr>
              <a:t>http://rcg.gvc.gu.se/data</a:t>
            </a:r>
            <a:endParaRPr lang="sv-SE" sz="2000" b="1" i="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SMHI104stations.tif"/>
          <p:cNvPicPr/>
          <p:nvPr/>
        </p:nvPicPr>
        <p:blipFill>
          <a:blip r:embed="rId2" cstate="print"/>
          <a:srcRect l="4657" t="3333" r="4714" b="3568"/>
          <a:stretch>
            <a:fillRect/>
          </a:stretch>
        </p:blipFill>
        <p:spPr>
          <a:xfrm>
            <a:off x="796274" y="423793"/>
            <a:ext cx="3509025" cy="5415032"/>
          </a:xfrm>
          <a:prstGeom prst="rect">
            <a:avLst/>
          </a:prstGeom>
        </p:spPr>
      </p:pic>
      <p:pic>
        <p:nvPicPr>
          <p:cNvPr id="3" name="Picture 2" descr="SMHI_1h_corr_AMJJAS+_ID9213.png"/>
          <p:cNvPicPr/>
          <p:nvPr/>
        </p:nvPicPr>
        <p:blipFill>
          <a:blip r:embed="rId3"/>
          <a:srcRect l="5621" t="2222" r="6879" b="3175"/>
          <a:stretch>
            <a:fillRect/>
          </a:stretch>
        </p:blipFill>
        <p:spPr>
          <a:xfrm>
            <a:off x="4610325" y="2198421"/>
            <a:ext cx="3600000" cy="2918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38675" y="561975"/>
            <a:ext cx="387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chemeClr val="accent2"/>
                </a:solidFill>
                <a:latin typeface="Calibri" pitchFamily="34" charset="0"/>
              </a:rPr>
              <a:t>Diurnal variation in precipitation amount and frequency in Sweden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150" y="915347"/>
            <a:ext cx="4334400" cy="318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21542"/>
            <a:ext cx="4333650" cy="3183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2175" y="4381500"/>
            <a:ext cx="4019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i="0" dirty="0" smtClean="0">
                <a:solidFill>
                  <a:srgbClr val="FF3300"/>
                </a:solidFill>
                <a:latin typeface="Calibri" pitchFamily="34" charset="0"/>
              </a:rPr>
              <a:t>observations			model</a:t>
            </a:r>
            <a:endParaRPr lang="en-US" sz="2000" b="1" i="0" dirty="0">
              <a:solidFill>
                <a:srgbClr val="FF33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Spatial scale of extreme precipitation</a:t>
            </a:r>
            <a:endParaRPr lang="en-US" sz="40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95475" y="1300163"/>
          <a:ext cx="5334000" cy="4257675"/>
        </p:xfrm>
        <a:graphic>
          <a:graphicData uri="http://schemas.openxmlformats.org/presentationml/2006/ole">
            <p:oleObj spid="_x0000_s16386" name="Video Clip" r:id="rId3" imgW="7780952" imgH="6087325" progId="AVIFil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1"/>
          <p:cNvGraphicFramePr>
            <a:graphicFrameLocks/>
          </p:cNvGraphicFramePr>
          <p:nvPr/>
        </p:nvGraphicFramePr>
        <p:xfrm>
          <a:off x="258763" y="117475"/>
          <a:ext cx="7402512" cy="5979417"/>
        </p:xfrm>
        <a:graphic>
          <a:graphicData uri="http://schemas.openxmlformats.org/drawingml/2006/table">
            <a:tbl>
              <a:tblPr/>
              <a:tblGrid>
                <a:gridCol w="1209675"/>
                <a:gridCol w="1049337"/>
                <a:gridCol w="1028700"/>
                <a:gridCol w="1028700"/>
                <a:gridCol w="1028700"/>
                <a:gridCol w="1028700"/>
                <a:gridCol w="10287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GCM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44km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22km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min # of  </a:t>
                      </a:r>
                      <a:b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       stations</a:t>
                      </a:r>
                      <a:b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sv-S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Prec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40mm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25mm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10mm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5mm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2mm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3" name="Text Box 122"/>
          <p:cNvSpPr txBox="1">
            <a:spLocks noChangeArrowheads="1"/>
          </p:cNvSpPr>
          <p:nvPr/>
        </p:nvSpPr>
        <p:spPr bwMode="auto">
          <a:xfrm>
            <a:off x="7696200" y="595313"/>
            <a:ext cx="1400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i="0" dirty="0">
                <a:solidFill>
                  <a:schemeClr val="tx1"/>
                </a:solidFill>
                <a:latin typeface="Calibri" pitchFamily="34" charset="0"/>
              </a:rPr>
              <a:t>Cases [%] where interpolated rainfall matches observed rainfall</a:t>
            </a:r>
            <a:endParaRPr lang="en-US" i="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CG-template-2008112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Comic Sans MS" pitchFamily="64" charset="0"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4" charset="0"/>
            <a:cs typeface="Lucida Sans Unico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RCG-template-20081125</Template>
  <TotalTime>1002</TotalTime>
  <Words>398</Words>
  <Application>Microsoft Office PowerPoint</Application>
  <PresentationFormat>On-screen Show (4:3)</PresentationFormat>
  <Paragraphs>155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Comic Sans MS</vt:lpstr>
      <vt:lpstr>Lucida Sans Unicode</vt:lpstr>
      <vt:lpstr>Arial</vt:lpstr>
      <vt:lpstr>Calibri</vt:lpstr>
      <vt:lpstr>Times New Roman</vt:lpstr>
      <vt:lpstr>Verdana</vt:lpstr>
      <vt:lpstr>RCG-template-20081125</vt:lpstr>
      <vt:lpstr>Video Clip</vt:lpstr>
      <vt:lpstr>Slide 1</vt:lpstr>
      <vt:lpstr>Alexander Walther</vt:lpstr>
      <vt:lpstr>Slide 3</vt:lpstr>
      <vt:lpstr>Slide 4</vt:lpstr>
      <vt:lpstr>Slide 5</vt:lpstr>
      <vt:lpstr>Slide 6</vt:lpstr>
      <vt:lpstr>Slide 7</vt:lpstr>
      <vt:lpstr>Spatial scale of extreme precipitation</vt:lpstr>
      <vt:lpstr>Slide 9</vt:lpstr>
      <vt:lpstr>Slide 10</vt:lpstr>
      <vt:lpstr>Trend atlas of the EMULATE indices  (Chen et al., 2006)</vt:lpstr>
      <vt:lpstr>Slide 12</vt:lpstr>
      <vt:lpstr>Slide 13</vt:lpstr>
      <vt:lpstr>Ongoing and planned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</dc:creator>
  <cp:lastModifiedBy>alex</cp:lastModifiedBy>
  <cp:revision>29</cp:revision>
  <dcterms:created xsi:type="dcterms:W3CDTF">2009-07-26T21:59:43Z</dcterms:created>
  <dcterms:modified xsi:type="dcterms:W3CDTF">2009-07-27T14:42:27Z</dcterms:modified>
</cp:coreProperties>
</file>