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68" r:id="rId5"/>
    <p:sldId id="269" r:id="rId6"/>
    <p:sldId id="270" r:id="rId7"/>
    <p:sldId id="259" r:id="rId8"/>
    <p:sldId id="278" r:id="rId9"/>
    <p:sldId id="279" r:id="rId10"/>
    <p:sldId id="264" r:id="rId11"/>
    <p:sldId id="276" r:id="rId12"/>
    <p:sldId id="280" r:id="rId13"/>
    <p:sldId id="271" r:id="rId14"/>
    <p:sldId id="277" r:id="rId15"/>
    <p:sldId id="281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F2425-D9BA-4D20-916F-F3F20F9FE444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DC9CB-353F-4B9A-8FB4-DFA7A8877DC4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C9CB-353F-4B9A-8FB4-DFA7A8877DC4}" type="slidenum">
              <a:rPr lang="et-EE" smtClean="0"/>
              <a:pPr/>
              <a:t>3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C9CB-353F-4B9A-8FB4-DFA7A8877DC4}" type="slidenum">
              <a:rPr lang="et-EE" smtClean="0"/>
              <a:pPr/>
              <a:t>4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C9CB-353F-4B9A-8FB4-DFA7A8877DC4}" type="slidenum">
              <a:rPr lang="et-EE" smtClean="0"/>
              <a:pPr/>
              <a:t>5</a:t>
            </a:fld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C9CB-353F-4B9A-8FB4-DFA7A8877DC4}" type="slidenum">
              <a:rPr lang="et-EE" smtClean="0"/>
              <a:pPr/>
              <a:t>6</a:t>
            </a:fld>
            <a:endParaRPr lang="et-E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C9CB-353F-4B9A-8FB4-DFA7A8877DC4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C9CB-353F-4B9A-8FB4-DFA7A8877DC4}" type="slidenum">
              <a:rPr lang="et-EE" smtClean="0"/>
              <a:pPr/>
              <a:t>8</a:t>
            </a:fld>
            <a:endParaRPr lang="et-E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C9CB-353F-4B9A-8FB4-DFA7A8877DC4}" type="slidenum">
              <a:rPr lang="et-EE" smtClean="0"/>
              <a:pPr/>
              <a:t>9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EED7-3199-4BA9-B735-F7CF2315581E}" type="datetimeFigureOut">
              <a:rPr lang="et-EE" smtClean="0"/>
              <a:pPr/>
              <a:t>29/07/2009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C89D-F223-4FE0-9028-631609A71D03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t-EE" sz="3200" dirty="0" smtClean="0"/>
              <a:t>Thermohaline structure, processes responsible for its formation and variation in the Gulf of Finland</a:t>
            </a:r>
            <a:endParaRPr lang="et-E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2214578"/>
          </a:xfrm>
        </p:spPr>
        <p:txBody>
          <a:bodyPr/>
          <a:lstStyle/>
          <a:p>
            <a:r>
              <a:rPr lang="et-EE" sz="2400" dirty="0" smtClean="0"/>
              <a:t>Taavi Liblik</a:t>
            </a:r>
          </a:p>
          <a:p>
            <a:r>
              <a:rPr lang="et-EE" sz="2400" dirty="0" smtClean="0"/>
              <a:t>Marine Systems Institute at Tallinn University of Technology</a:t>
            </a:r>
          </a:p>
          <a:p>
            <a:endParaRPr lang="et-EE" sz="2400" dirty="0" smtClean="0"/>
          </a:p>
          <a:p>
            <a:r>
              <a:rPr lang="et-EE" sz="2400" dirty="0" smtClean="0"/>
              <a:t>Supervisor: Urmas Lips</a:t>
            </a:r>
          </a:p>
          <a:p>
            <a:endParaRPr lang="et-E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57214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High-frequency variability of vertical temperature and salinity distribution in the central Gulf of Finland.</a:t>
            </a:r>
            <a:endParaRPr lang="et-EE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2982955" cy="4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G_60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571612"/>
            <a:ext cx="3093696" cy="4643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57364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t-EE" dirty="0" smtClean="0"/>
              <a:t> Temperature, conductivity, pressure, fluorescence sensors</a:t>
            </a:r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Depth ~85 m</a:t>
            </a:r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Profiling depth 50 m</a:t>
            </a:r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Profiling speed 10 cm/s</a:t>
            </a:r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Measuring frequency 10 Hz</a:t>
            </a:r>
            <a:endParaRPr lang="et-EE" dirty="0"/>
          </a:p>
        </p:txBody>
      </p:sp>
      <p:pic>
        <p:nvPicPr>
          <p:cNvPr id="6" name="Picture 5" descr="asuko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08959"/>
            <a:ext cx="3071802" cy="264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High-frequency variability of vertical temperature and salinity distribution in the central Gulf of Finland.</a:t>
            </a:r>
            <a:endParaRPr lang="et-EE" sz="2400" dirty="0"/>
          </a:p>
        </p:txBody>
      </p:sp>
      <p:pic>
        <p:nvPicPr>
          <p:cNvPr id="8" name="Picture 7" descr="datasuu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3"/>
            <a:ext cx="8643684" cy="4714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15001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Data</a:t>
            </a:r>
            <a:endParaRPr lang="et-E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High-frequency variability of vertical temperature and salinity distribution in the central Gulf of Finland.</a:t>
            </a:r>
            <a:endParaRPr lang="et-EE" sz="2400" dirty="0"/>
          </a:p>
        </p:txBody>
      </p:sp>
      <p:pic>
        <p:nvPicPr>
          <p:cNvPr id="5" name="Picture 4" descr="tempsalvertica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597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High-frequency variability of vertical temperature and salinity distribution in the central Gulf of Finland.</a:t>
            </a:r>
            <a:endParaRPr lang="et-E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Days from the beginning of June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-357222" y="3500438"/>
            <a:ext cx="121444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t-EE" dirty="0" smtClean="0"/>
              <a:t>Depth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8643966" y="20002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T</a:t>
            </a:r>
            <a:endParaRPr lang="et-E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43966" y="507207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S</a:t>
            </a:r>
            <a:endParaRPr lang="et-EE" b="1" dirty="0"/>
          </a:p>
        </p:txBody>
      </p:sp>
      <p:pic>
        <p:nvPicPr>
          <p:cNvPr id="9" name="Picture 8" descr="tempsa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143932" cy="5106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641725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13:00, 30.06.2009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6980843" y="641725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21:00, 28.07.2009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High-frequency variability of vertical temperature and salinity distribution in the central Gulf of Finland.</a:t>
            </a:r>
            <a:endParaRPr lang="et-E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Days from the beginning of June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-357222" y="3500438"/>
            <a:ext cx="121444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t-EE" dirty="0" smtClean="0"/>
              <a:t>Depth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641725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13:00, 30.06.2009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6980843" y="635795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21:00, 28.07.2009</a:t>
            </a:r>
            <a:endParaRPr lang="et-EE" dirty="0"/>
          </a:p>
        </p:txBody>
      </p:sp>
      <p:pic>
        <p:nvPicPr>
          <p:cNvPr id="12" name="Picture 11" descr="flu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7858180" cy="4839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2528" y="285749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Fl</a:t>
            </a:r>
            <a:endParaRPr lang="et-E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9-07-29-15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2"/>
            <a:ext cx="7286676" cy="5465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3357562"/>
            <a:ext cx="135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Today 15:00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428604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 smtClean="0"/>
              <a:t>Thank You</a:t>
            </a:r>
            <a:endParaRPr lang="et-EE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72330" y="22024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70C0"/>
                </a:solidFill>
              </a:rPr>
              <a:t>Temperature</a:t>
            </a:r>
            <a:endParaRPr lang="et-EE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25717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Salinity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292893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00B050"/>
                </a:solidFill>
              </a:rPr>
              <a:t>Fluoroscence</a:t>
            </a:r>
            <a:endParaRPr lang="et-E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Publications and plans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358246" cy="5286412"/>
          </a:xfrm>
        </p:spPr>
        <p:txBody>
          <a:bodyPr>
            <a:normAutofit fontScale="47500" lnSpcReduction="20000"/>
          </a:bodyPr>
          <a:lstStyle/>
          <a:p>
            <a:r>
              <a:rPr lang="et-EE" sz="3800" i="1" dirty="0"/>
              <a:t>Lips, U; Lips, I; Liblik, T; Elken, J. Estuarine transport versus vertical movement and mixing of water masses in the Gulf of Finland (Baltic Sea). US/EU-Baltic Symposium "Ocean Observations, Ecosystem-Based Management &amp; Forecasting", Tallinn, 27-29 May, 2008. IEEE, 2008, (IEEE Conference Proceedings), 1 - 8. </a:t>
            </a:r>
            <a:r>
              <a:rPr lang="et-EE" sz="3800" dirty="0" smtClean="0"/>
              <a:t>Published.</a:t>
            </a:r>
            <a:endParaRPr lang="et-EE" sz="3800" dirty="0"/>
          </a:p>
          <a:p>
            <a:r>
              <a:rPr lang="et-EE" sz="3800" i="1" u="sng" dirty="0"/>
              <a:t>Lips, I; Lips, U; Liblik, T. Consequences of coastal upwelling events on physical and chemical patterns in the central Gulf of Finland (Baltic Sea).</a:t>
            </a:r>
            <a:r>
              <a:rPr lang="et-EE" sz="3800" u="sng" dirty="0"/>
              <a:t> </a:t>
            </a:r>
            <a:r>
              <a:rPr lang="et-EE" sz="3800" u="sng" dirty="0" smtClean="0"/>
              <a:t>Continental Shelf Research. Accepted.</a:t>
            </a:r>
          </a:p>
          <a:p>
            <a:pPr>
              <a:buNone/>
            </a:pPr>
            <a:r>
              <a:rPr lang="et-EE" sz="4400" b="1" dirty="0" smtClean="0"/>
              <a:t>In preparation</a:t>
            </a:r>
            <a:endParaRPr lang="et-EE" sz="4400" b="1" dirty="0"/>
          </a:p>
          <a:p>
            <a:r>
              <a:rPr lang="et-EE" sz="3800" i="1" dirty="0"/>
              <a:t>Kuvaldina, N; Lips, I; Lips, U; Liblik, T. </a:t>
            </a:r>
            <a:r>
              <a:rPr lang="en-US" sz="3800" i="1" dirty="0"/>
              <a:t>The influence of a coastal upwelling event to the </a:t>
            </a:r>
            <a:r>
              <a:rPr lang="en-US" sz="3800" i="1" dirty="0" err="1"/>
              <a:t>spatio</a:t>
            </a:r>
            <a:r>
              <a:rPr lang="en-US" sz="3800" i="1" dirty="0"/>
              <a:t>-temporal distribution of nutrients and chlorophyll a in the Gulf of Finland, Baltic Sea: observational results. </a:t>
            </a:r>
            <a:r>
              <a:rPr lang="et-EE" sz="3800" i="1" dirty="0" smtClean="0"/>
              <a:t>Submitted to Hydrobiologia.</a:t>
            </a:r>
            <a:endParaRPr lang="et-EE" sz="3800" i="1" dirty="0"/>
          </a:p>
          <a:p>
            <a:r>
              <a:rPr lang="et-EE" sz="3800" i="1" u="sng" dirty="0" smtClean="0"/>
              <a:t>Lips</a:t>
            </a:r>
            <a:r>
              <a:rPr lang="et-EE" sz="3800" i="1" u="sng" dirty="0"/>
              <a:t>, U; Lips, I; Kuvaldina, N; Liblik, T. Sub-surface chlorophyll maxima in the Gulf of Finland</a:t>
            </a:r>
            <a:r>
              <a:rPr lang="et-EE" sz="3800" i="1" u="sng" dirty="0" smtClean="0"/>
              <a:t>.</a:t>
            </a:r>
          </a:p>
          <a:p>
            <a:r>
              <a:rPr lang="et-EE" sz="3800" i="1" u="sng" dirty="0" smtClean="0"/>
              <a:t>Liblik, T; Lips, U. Characteristics of salinity and temperature fine structure in the Gulf of Finland in summer.</a:t>
            </a:r>
            <a:r>
              <a:rPr lang="et-EE" sz="3800" u="sng" dirty="0" smtClean="0"/>
              <a:t> </a:t>
            </a:r>
          </a:p>
          <a:p>
            <a:r>
              <a:rPr lang="en-US" sz="3800" i="1" dirty="0" err="1" smtClean="0"/>
              <a:t>Liblik</a:t>
            </a:r>
            <a:r>
              <a:rPr lang="en-US" sz="3800" i="1" dirty="0" smtClean="0"/>
              <a:t>, T; Lips, U. Spreading of suspended matter in shallow sea area influenced by dredging activities and variable wind forcing: results of in-situ measurements.</a:t>
            </a:r>
            <a:r>
              <a:rPr lang="en-US" sz="3800" dirty="0" smtClean="0"/>
              <a:t> </a:t>
            </a:r>
            <a:endParaRPr lang="et-EE" sz="3800" dirty="0"/>
          </a:p>
          <a:p>
            <a:pPr>
              <a:buNone/>
            </a:pPr>
            <a:r>
              <a:rPr lang="et-EE" sz="4400" b="1" dirty="0" smtClean="0"/>
              <a:t>Collecting data</a:t>
            </a:r>
          </a:p>
          <a:p>
            <a:r>
              <a:rPr lang="et-EE" sz="3800" i="1" u="sng" dirty="0"/>
              <a:t>Liblik, T, U. </a:t>
            </a:r>
            <a:r>
              <a:rPr lang="et-EE" sz="3800" i="1" u="sng" dirty="0" smtClean="0"/>
              <a:t>Lips</a:t>
            </a:r>
            <a:r>
              <a:rPr lang="et-EE" sz="3800" i="1" u="sng" dirty="0"/>
              <a:t>.</a:t>
            </a:r>
            <a:r>
              <a:rPr lang="et-EE" sz="3800" i="1" u="sng" dirty="0" smtClean="0"/>
              <a:t> </a:t>
            </a:r>
            <a:r>
              <a:rPr lang="et-EE" sz="3800" i="1" u="sng" dirty="0"/>
              <a:t>High-frequency variability of vertical temperature and salinity distribution in the central Gulf of Finland.</a:t>
            </a:r>
            <a:endParaRPr lang="et-EE" sz="3800" u="sng" dirty="0"/>
          </a:p>
          <a:p>
            <a:pPr>
              <a:buNone/>
            </a:pPr>
            <a:endParaRPr lang="et-EE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Characteristics of salinity and temperature fine structure in the Gulf of Finland in summer</a:t>
            </a:r>
            <a:endParaRPr lang="et-E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84296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Data</a:t>
            </a:r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sz="1600" dirty="0" smtClean="0"/>
              <a:t> Based on</a:t>
            </a:r>
            <a:r>
              <a:rPr lang="en-US" sz="1600" dirty="0" smtClean="0"/>
              <a:t> </a:t>
            </a:r>
            <a:r>
              <a:rPr lang="et-EE" sz="1600" dirty="0" smtClean="0"/>
              <a:t>data of </a:t>
            </a:r>
            <a:r>
              <a:rPr lang="en-US" sz="1600" dirty="0" smtClean="0"/>
              <a:t>2143 </a:t>
            </a:r>
            <a:r>
              <a:rPr lang="en-US" sz="1600" dirty="0"/>
              <a:t>CTD casts collected </a:t>
            </a:r>
            <a:r>
              <a:rPr lang="et-EE" sz="1600" dirty="0" smtClean="0"/>
              <a:t>in</a:t>
            </a:r>
            <a:r>
              <a:rPr lang="en-US" sz="1600" dirty="0" smtClean="0"/>
              <a:t> 1987-2008</a:t>
            </a:r>
            <a:endParaRPr lang="et-EE" sz="1600" dirty="0" smtClean="0"/>
          </a:p>
          <a:p>
            <a:pPr>
              <a:buFont typeface="Arial" pitchFamily="34" charset="0"/>
              <a:buChar char="•"/>
            </a:pPr>
            <a:r>
              <a:rPr lang="et-EE" sz="1600" dirty="0" smtClean="0"/>
              <a:t> </a:t>
            </a:r>
            <a:r>
              <a:rPr lang="en-US" sz="1600" dirty="0" smtClean="0"/>
              <a:t>Higher number of CTD casts was available in the western and southern part of the Gulf</a:t>
            </a:r>
            <a:endParaRPr lang="et-EE" sz="1600" dirty="0" smtClean="0"/>
          </a:p>
          <a:p>
            <a:pPr>
              <a:buFont typeface="Arial" pitchFamily="34" charset="0"/>
              <a:buChar char="•"/>
            </a:pPr>
            <a:r>
              <a:rPr lang="et-EE" sz="1600" dirty="0" smtClean="0"/>
              <a:t> </a:t>
            </a:r>
            <a:r>
              <a:rPr lang="en-US" sz="1600" dirty="0" smtClean="0"/>
              <a:t>The CTD data have been processed and stored as vertical profiles with a resolution of 0.5 m</a:t>
            </a:r>
            <a:endParaRPr lang="et-EE" sz="1600" dirty="0" smtClean="0"/>
          </a:p>
          <a:p>
            <a:pPr>
              <a:buFont typeface="Arial" pitchFamily="34" charset="0"/>
              <a:buChar char="•"/>
            </a:pPr>
            <a:r>
              <a:rPr lang="et-EE" sz="1600" dirty="0" smtClean="0"/>
              <a:t> D</a:t>
            </a:r>
            <a:r>
              <a:rPr lang="en-GB" sz="1600" dirty="0" err="1" smtClean="0"/>
              <a:t>ifferent</a:t>
            </a:r>
            <a:r>
              <a:rPr lang="en-GB" sz="1600" dirty="0" smtClean="0"/>
              <a:t> number of casts </a:t>
            </a:r>
            <a:r>
              <a:rPr lang="et-EE" sz="1600" dirty="0" err="1" smtClean="0"/>
              <a:t>has</a:t>
            </a:r>
            <a:r>
              <a:rPr lang="et-EE" sz="1600" dirty="0" smtClean="0"/>
              <a:t> </a:t>
            </a:r>
            <a:r>
              <a:rPr lang="et-EE" sz="1600" dirty="0" err="1" smtClean="0"/>
              <a:t>been</a:t>
            </a:r>
            <a:r>
              <a:rPr lang="et-EE" sz="1600" dirty="0" smtClean="0"/>
              <a:t> </a:t>
            </a:r>
            <a:r>
              <a:rPr lang="et-EE" sz="1600" dirty="0" err="1" smtClean="0"/>
              <a:t>used</a:t>
            </a:r>
            <a:r>
              <a:rPr lang="et-EE" sz="1600" dirty="0" smtClean="0"/>
              <a:t> </a:t>
            </a:r>
            <a:r>
              <a:rPr lang="en-GB" sz="1600" dirty="0" smtClean="0"/>
              <a:t>in various analyses. The depth of cast</a:t>
            </a:r>
            <a:r>
              <a:rPr lang="et-EE" sz="1600" dirty="0" smtClean="0"/>
              <a:t>s</a:t>
            </a:r>
            <a:r>
              <a:rPr lang="en-GB" sz="1600" dirty="0" smtClean="0"/>
              <a:t> used </a:t>
            </a:r>
            <a:r>
              <a:rPr lang="et-EE" sz="1600" dirty="0" err="1" smtClean="0"/>
              <a:t>for</a:t>
            </a:r>
            <a:r>
              <a:rPr lang="et-EE" sz="1600" dirty="0" smtClean="0"/>
              <a:t> </a:t>
            </a:r>
            <a:r>
              <a:rPr lang="et-EE" sz="1600" dirty="0" err="1" smtClean="0"/>
              <a:t>analysis</a:t>
            </a:r>
            <a:r>
              <a:rPr lang="et-EE" sz="1600" dirty="0" smtClean="0"/>
              <a:t> </a:t>
            </a:r>
            <a:r>
              <a:rPr lang="en-GB" sz="1600" dirty="0" smtClean="0"/>
              <a:t>was at least:</a:t>
            </a:r>
            <a:endParaRPr lang="et-EE" sz="1600" dirty="0" smtClean="0"/>
          </a:p>
          <a:p>
            <a:pPr lvl="1">
              <a:buFont typeface="Arial" pitchFamily="34" charset="0"/>
              <a:buChar char="•"/>
            </a:pPr>
            <a:r>
              <a:rPr lang="et-EE" sz="1600" dirty="0" smtClean="0"/>
              <a:t> </a:t>
            </a:r>
            <a:r>
              <a:rPr lang="en-GB" sz="1600" dirty="0" smtClean="0"/>
              <a:t>In the upper mixed layer</a:t>
            </a:r>
            <a:r>
              <a:rPr lang="et-EE" sz="1600" dirty="0" smtClean="0"/>
              <a:t> (UML)</a:t>
            </a:r>
            <a:r>
              <a:rPr lang="en-GB" sz="1600" dirty="0" smtClean="0"/>
              <a:t> </a:t>
            </a:r>
            <a:r>
              <a:rPr lang="en-GB" sz="1600" dirty="0" err="1" smtClean="0"/>
              <a:t>analys</a:t>
            </a:r>
            <a:r>
              <a:rPr lang="et-EE" sz="1600" dirty="0" smtClean="0"/>
              <a:t>i</a:t>
            </a:r>
            <a:r>
              <a:rPr lang="en-GB" sz="1600" dirty="0" err="1" smtClean="0"/>
              <a:t>s</a:t>
            </a:r>
            <a:r>
              <a:rPr lang="en-GB" sz="1600" dirty="0" smtClean="0"/>
              <a:t>− 40 m;</a:t>
            </a:r>
            <a:endParaRPr lang="et-EE" sz="1600" dirty="0" smtClean="0"/>
          </a:p>
          <a:p>
            <a:pPr lvl="1">
              <a:buFont typeface="Arial" pitchFamily="34" charset="0"/>
              <a:buChar char="•"/>
            </a:pPr>
            <a:r>
              <a:rPr lang="et-EE" sz="1600" dirty="0" smtClean="0"/>
              <a:t> </a:t>
            </a:r>
            <a:r>
              <a:rPr lang="en-GB" sz="1600" dirty="0" err="1" smtClean="0"/>
              <a:t>Thermocline</a:t>
            </a:r>
            <a:r>
              <a:rPr lang="en-GB" sz="1600" dirty="0" smtClean="0"/>
              <a:t> and cold intermediate layer</a:t>
            </a:r>
            <a:r>
              <a:rPr lang="et-EE" sz="1600" dirty="0" smtClean="0"/>
              <a:t> (CIL)</a:t>
            </a:r>
            <a:r>
              <a:rPr lang="en-GB" sz="1600" dirty="0" smtClean="0"/>
              <a:t>− 60 m;</a:t>
            </a:r>
            <a:endParaRPr lang="et-EE" sz="1600" dirty="0" smtClean="0"/>
          </a:p>
          <a:p>
            <a:pPr lvl="1">
              <a:buFont typeface="Arial" pitchFamily="34" charset="0"/>
              <a:buChar char="•"/>
            </a:pPr>
            <a:r>
              <a:rPr lang="et-EE" sz="1600" dirty="0" smtClean="0"/>
              <a:t> </a:t>
            </a:r>
            <a:r>
              <a:rPr lang="en-GB" sz="1600" dirty="0" smtClean="0"/>
              <a:t>Halocline− 80 m</a:t>
            </a:r>
            <a:r>
              <a:rPr lang="et-EE" sz="1600" dirty="0" smtClean="0"/>
              <a:t>.</a:t>
            </a:r>
          </a:p>
        </p:txBody>
      </p:sp>
      <p:pic>
        <p:nvPicPr>
          <p:cNvPr id="24" name="Picture 23" descr="ske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00504"/>
            <a:ext cx="7605558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Characteristics of salinity and temperature fine structure in the Gulf of Finland in summer</a:t>
            </a:r>
            <a:endParaRPr lang="et-EE" sz="2400" dirty="0"/>
          </a:p>
        </p:txBody>
      </p:sp>
      <p:pic>
        <p:nvPicPr>
          <p:cNvPr id="3076" name="Picture 4" descr="fg3_2_2_tuulvssegki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2857520" cy="26532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643834" y="1357298"/>
            <a:ext cx="1214446" cy="20717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The UML depth as a function of 3-day mean wind speed.</a:t>
            </a:r>
            <a:endParaRPr kumimoji="0" lang="et-E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7" name="Picture 15" descr="fg3_2_4_pinnaki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2714644" cy="27599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572364" y="4143380"/>
            <a:ext cx="1571636" cy="16430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Changes of the mean surface layer salinity along the gulf.</a:t>
            </a:r>
            <a:endParaRPr kumimoji="0" lang="et-E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14422"/>
            <a:ext cx="400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Upper layer</a:t>
            </a:r>
            <a:endParaRPr lang="et-EE" dirty="0" smtClean="0"/>
          </a:p>
          <a:p>
            <a:r>
              <a:rPr lang="et-EE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A rough comparision between wind speed and UML </a:t>
            </a:r>
            <a:r>
              <a:rPr lang="en-GB" dirty="0" smtClean="0"/>
              <a:t>showed a best correlation between the 3-day (a day when CTD cast was performed and 2 days before it) mean wind speed and the calculated mixed layer thickness.</a:t>
            </a:r>
            <a:r>
              <a:rPr lang="et-EE" dirty="0" smtClean="0"/>
              <a:t> </a:t>
            </a:r>
          </a:p>
          <a:p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GB" dirty="0" smtClean="0"/>
              <a:t>The mean salinity distribution in the surface layer (0-5 m) is characterized by an increase from 4 in the central part of Gulf (26.2-26.7° E) to 5.5 in the mouth of Gulf. The mean salinity gradient is slightest between longitudes 23.7-24.7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Characteristics of salinity and temperature fine structure in the Gulf of Finland in summer</a:t>
            </a:r>
            <a:endParaRPr lang="et-EE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214422"/>
            <a:ext cx="457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Thermocline</a:t>
            </a:r>
            <a:endParaRPr lang="et-EE" dirty="0" smtClean="0"/>
          </a:p>
          <a:p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GB" dirty="0" smtClean="0"/>
              <a:t>The temperature in </a:t>
            </a:r>
            <a:r>
              <a:rPr lang="en-GB" dirty="0" err="1" smtClean="0"/>
              <a:t>thermocline</a:t>
            </a:r>
            <a:r>
              <a:rPr lang="en-GB" dirty="0" smtClean="0"/>
              <a:t> is decreasing mostly 0-1.5 °C m</a:t>
            </a:r>
            <a:r>
              <a:rPr lang="en-GB" baseline="30000" dirty="0" smtClean="0"/>
              <a:t>-1</a:t>
            </a:r>
            <a:r>
              <a:rPr lang="en-GB" dirty="0" smtClean="0"/>
              <a:t> (76 % of cases) and salinity is increasing 0-0.2 m</a:t>
            </a:r>
            <a:r>
              <a:rPr lang="en-GB" baseline="30000" dirty="0" smtClean="0"/>
              <a:t>-1</a:t>
            </a:r>
            <a:r>
              <a:rPr lang="en-GB" dirty="0" smtClean="0"/>
              <a:t> (71 % of cases).</a:t>
            </a:r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GB" dirty="0" smtClean="0"/>
              <a:t>Mean vertical temperature gradient in the </a:t>
            </a:r>
            <a:r>
              <a:rPr lang="en-GB" dirty="0" err="1" smtClean="0"/>
              <a:t>thermocline</a:t>
            </a:r>
            <a:r>
              <a:rPr lang="en-GB" dirty="0" smtClean="0"/>
              <a:t> was 1.10 °C m</a:t>
            </a:r>
            <a:r>
              <a:rPr lang="en-GB" baseline="30000" dirty="0" smtClean="0"/>
              <a:t>-1</a:t>
            </a:r>
            <a:r>
              <a:rPr lang="en-GB" dirty="0" smtClean="0"/>
              <a:t> and salinity gradient 0.11 m</a:t>
            </a:r>
            <a:r>
              <a:rPr lang="en-GB" baseline="30000" dirty="0" smtClean="0"/>
              <a:t>-1</a:t>
            </a:r>
            <a:r>
              <a:rPr lang="en-GB" dirty="0" smtClean="0"/>
              <a:t>.</a:t>
            </a:r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steepest temperature gradient in </a:t>
            </a:r>
            <a:r>
              <a:rPr lang="en-GB" dirty="0" err="1" smtClean="0"/>
              <a:t>thermocline</a:t>
            </a:r>
            <a:r>
              <a:rPr lang="en-GB" dirty="0" smtClean="0"/>
              <a:t> was most probably situated in range 12-21 m (52 %). </a:t>
            </a:r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GB" dirty="0" smtClean="0"/>
              <a:t>The steepest temperature gradients in each profile were most frequently (76 %)</a:t>
            </a:r>
            <a:r>
              <a:rPr lang="et-EE" dirty="0" smtClean="0"/>
              <a:t> in range</a:t>
            </a:r>
            <a:r>
              <a:rPr lang="en-GB" dirty="0" smtClean="0"/>
              <a:t> 1...5 °C m</a:t>
            </a:r>
            <a:r>
              <a:rPr lang="en-GB" baseline="30000" dirty="0" smtClean="0"/>
              <a:t>-1</a:t>
            </a:r>
            <a:r>
              <a:rPr lang="en-GB" dirty="0" smtClean="0"/>
              <a:t> (0.5-meter vertical step was used in calculation).</a:t>
            </a:r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GB" dirty="0" smtClean="0"/>
              <a:t>Also some gradients </a:t>
            </a:r>
            <a:r>
              <a:rPr lang="et-EE" dirty="0" smtClean="0"/>
              <a:t>more than </a:t>
            </a:r>
            <a:r>
              <a:rPr lang="en-GB" dirty="0" smtClean="0"/>
              <a:t>10 °C/m were registered but steepest gradients than 8 °C/m are in general quite rare. Such gradients just 4-5% of casts can be found.</a:t>
            </a: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</p:txBody>
      </p:sp>
      <p:pic>
        <p:nvPicPr>
          <p:cNvPr id="8" name="Picture 7" descr="termokliin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3563437" cy="5133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454" y="928670"/>
            <a:ext cx="1428728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1400" dirty="0" smtClean="0"/>
              <a:t>Longitudes</a:t>
            </a:r>
            <a:endParaRPr lang="et-EE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8072462" y="1214422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Characteristics of salinity and temperature fine structure in the Gulf of Finland in summer</a:t>
            </a:r>
            <a:endParaRPr lang="et-EE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214422"/>
            <a:ext cx="457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Cold intermediate layer</a:t>
            </a:r>
            <a:endParaRPr lang="et-EE" dirty="0" smtClean="0"/>
          </a:p>
          <a:p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GB" dirty="0" smtClean="0"/>
              <a:t>Cold intermediate layer properties mostly depend on mixing conditions, especially in winter and spring, when the vertical density gradient is smaller and mixing in water </a:t>
            </a:r>
            <a:r>
              <a:rPr lang="et-EE" dirty="0" smtClean="0"/>
              <a:t>can be done </a:t>
            </a:r>
            <a:r>
              <a:rPr lang="et-EE" smtClean="0"/>
              <a:t>with less </a:t>
            </a:r>
            <a:r>
              <a:rPr lang="et-EE" dirty="0" smtClean="0"/>
              <a:t>energy.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mean temperature of the coldest point of temperature profile is approximately 3.2 °C in the western part of gulf (23-24° E) and 1,7-2 °C in the eastern part of gulf (25-26.5° E).</a:t>
            </a:r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GB" dirty="0" smtClean="0"/>
              <a:t>In the depth of coldest point of profile similar </a:t>
            </a:r>
            <a:r>
              <a:rPr lang="et-EE" dirty="0" smtClean="0"/>
              <a:t>along the Gulf gradient </a:t>
            </a:r>
            <a:r>
              <a:rPr lang="en-GB" dirty="0" smtClean="0"/>
              <a:t>exists.</a:t>
            </a:r>
            <a:endParaRPr lang="et-EE" dirty="0" smtClean="0"/>
          </a:p>
          <a:p>
            <a:pPr>
              <a:buFont typeface="Arial" pitchFamily="34" charset="0"/>
              <a:buChar char="•"/>
            </a:pPr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US" dirty="0" smtClean="0"/>
              <a:t>Probabilities of occurrence of wind speed ≥10 ms</a:t>
            </a:r>
            <a:r>
              <a:rPr lang="en-US" baseline="30000" dirty="0" smtClean="0"/>
              <a:t>-1</a:t>
            </a:r>
            <a:r>
              <a:rPr lang="en-US" dirty="0" smtClean="0"/>
              <a:t> in May and corresponding</a:t>
            </a:r>
            <a:r>
              <a:rPr lang="et-EE" dirty="0" smtClean="0"/>
              <a:t> interannual variability of</a:t>
            </a:r>
            <a:r>
              <a:rPr lang="en-US" dirty="0" smtClean="0"/>
              <a:t> CIL</a:t>
            </a:r>
            <a:r>
              <a:rPr lang="et-EE" dirty="0" smtClean="0"/>
              <a:t> temperature</a:t>
            </a:r>
            <a:r>
              <a:rPr lang="en-US" dirty="0" smtClean="0"/>
              <a:t> were in a quite good conformance. Exceptional years were 1987 and 2008. </a:t>
            </a:r>
          </a:p>
          <a:p>
            <a:pPr>
              <a:buFont typeface="Arial" pitchFamily="34" charset="0"/>
              <a:buChar char="•"/>
            </a:pPr>
            <a:endParaRPr lang="et-EE" dirty="0" smtClean="0"/>
          </a:p>
          <a:p>
            <a:endParaRPr lang="et-EE" dirty="0" smtClean="0"/>
          </a:p>
        </p:txBody>
      </p:sp>
      <p:pic>
        <p:nvPicPr>
          <p:cNvPr id="3074" name="Picture 2" descr="fg3_4_2_coldlong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2857520" cy="27626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5" name="Picture 3" descr="coldyear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71943"/>
            <a:ext cx="3179431" cy="27860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Consequences of coastal upwelling events on physical and chemical patterns in the central Gulf of Finland.</a:t>
            </a:r>
            <a:endParaRPr lang="et-E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3643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off-shore extent of upwelling of 20 km and &gt; 30 km a week later as well as </a:t>
            </a:r>
            <a:r>
              <a:rPr lang="en-US" dirty="0" smtClean="0"/>
              <a:t>its</a:t>
            </a:r>
            <a:r>
              <a:rPr lang="et-EE" dirty="0" smtClean="0"/>
              <a:t> </a:t>
            </a:r>
            <a:r>
              <a:rPr lang="en-US" dirty="0" smtClean="0"/>
              <a:t>coupling </a:t>
            </a:r>
            <a:r>
              <a:rPr lang="en-US" dirty="0"/>
              <a:t>with the </a:t>
            </a:r>
            <a:r>
              <a:rPr lang="en-US" dirty="0" err="1"/>
              <a:t>downwelling</a:t>
            </a:r>
            <a:r>
              <a:rPr lang="en-US" dirty="0"/>
              <a:t> along the opposite coast was </a:t>
            </a:r>
            <a:r>
              <a:rPr lang="en-US" dirty="0" smtClean="0"/>
              <a:t>documented</a:t>
            </a:r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 </a:t>
            </a:r>
            <a:r>
              <a:rPr lang="en-US" dirty="0" smtClean="0"/>
              <a:t>TS-analysis of profiles</a:t>
            </a:r>
            <a:r>
              <a:rPr lang="et-EE" dirty="0" smtClean="0"/>
              <a:t> </a:t>
            </a:r>
            <a:r>
              <a:rPr lang="en-US" dirty="0" smtClean="0"/>
              <a:t>obtained before and during </a:t>
            </a:r>
            <a:r>
              <a:rPr lang="en-US" dirty="0"/>
              <a:t>the upwelling </a:t>
            </a:r>
            <a:r>
              <a:rPr lang="en-US" dirty="0" smtClean="0"/>
              <a:t>event</a:t>
            </a:r>
            <a:r>
              <a:rPr lang="et-EE" dirty="0" smtClean="0"/>
              <a:t> </a:t>
            </a:r>
            <a:r>
              <a:rPr lang="en-US" dirty="0" smtClean="0"/>
              <a:t>suggests </a:t>
            </a:r>
            <a:r>
              <a:rPr lang="en-US" dirty="0"/>
              <a:t>that while welled up the </a:t>
            </a:r>
            <a:r>
              <a:rPr lang="en-US" dirty="0" smtClean="0"/>
              <a:t>cold</a:t>
            </a:r>
            <a:r>
              <a:rPr lang="et-EE" dirty="0" smtClean="0"/>
              <a:t> </a:t>
            </a:r>
            <a:r>
              <a:rPr lang="en-US" dirty="0" smtClean="0"/>
              <a:t>intermediate </a:t>
            </a:r>
            <a:r>
              <a:rPr lang="en-US" dirty="0"/>
              <a:t>water was </a:t>
            </a:r>
            <a:r>
              <a:rPr lang="en-US" dirty="0" smtClean="0"/>
              <a:t>mixed</a:t>
            </a:r>
            <a:r>
              <a:rPr lang="et-EE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the water from the upper mixed layer with a share of 85% </a:t>
            </a:r>
            <a:r>
              <a:rPr lang="en-US" dirty="0" smtClean="0"/>
              <a:t>to</a:t>
            </a:r>
            <a:r>
              <a:rPr lang="et-EE" dirty="0" smtClean="0"/>
              <a:t> </a:t>
            </a:r>
            <a:r>
              <a:rPr lang="en-US" dirty="0" smtClean="0"/>
              <a:t>15</a:t>
            </a:r>
            <a:r>
              <a:rPr lang="en-US" dirty="0"/>
              <a:t>%. </a:t>
            </a:r>
            <a:endParaRPr lang="et-EE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Taking into</a:t>
            </a:r>
            <a:r>
              <a:rPr lang="et-EE" dirty="0" smtClean="0"/>
              <a:t> </a:t>
            </a:r>
            <a:r>
              <a:rPr lang="en-US" dirty="0" smtClean="0"/>
              <a:t>account </a:t>
            </a:r>
            <a:r>
              <a:rPr lang="en-US" dirty="0"/>
              <a:t>a characteristic </a:t>
            </a:r>
            <a:r>
              <a:rPr lang="en-US" dirty="0" smtClean="0"/>
              <a:t>along-shore</a:t>
            </a:r>
            <a:r>
              <a:rPr lang="et-EE" dirty="0" smtClean="0"/>
              <a:t> </a:t>
            </a:r>
            <a:r>
              <a:rPr lang="en-US" dirty="0" smtClean="0"/>
              <a:t>extension </a:t>
            </a:r>
            <a:r>
              <a:rPr lang="en-US" dirty="0"/>
              <a:t>of </a:t>
            </a:r>
            <a:r>
              <a:rPr lang="en-US" dirty="0" smtClean="0"/>
              <a:t>the</a:t>
            </a:r>
            <a:r>
              <a:rPr lang="et-EE" dirty="0" smtClean="0"/>
              <a:t> </a:t>
            </a:r>
            <a:r>
              <a:rPr lang="en-US" dirty="0" smtClean="0"/>
              <a:t>upwelling </a:t>
            </a:r>
            <a:r>
              <a:rPr lang="en-US" dirty="0"/>
              <a:t>of 200 km, the phosphate-phosphorus amount </a:t>
            </a:r>
            <a:r>
              <a:rPr lang="en-US" dirty="0" smtClean="0"/>
              <a:t>is</a:t>
            </a:r>
            <a:r>
              <a:rPr lang="et-EE" dirty="0" smtClean="0"/>
              <a:t> </a:t>
            </a:r>
            <a:r>
              <a:rPr lang="en-US" dirty="0" smtClean="0"/>
              <a:t>approximately equal</a:t>
            </a:r>
            <a:r>
              <a:rPr lang="et-EE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average total monthly </a:t>
            </a:r>
            <a:r>
              <a:rPr lang="en-US" dirty="0" err="1"/>
              <a:t>riverine</a:t>
            </a:r>
            <a:r>
              <a:rPr lang="en-US" dirty="0"/>
              <a:t> load of phosphorus to the Gulf of Finland.</a:t>
            </a:r>
          </a:p>
          <a:p>
            <a:endParaRPr lang="et-EE" dirty="0"/>
          </a:p>
        </p:txBody>
      </p:sp>
      <p:pic>
        <p:nvPicPr>
          <p:cNvPr id="8" name="Picture 7" descr="soomelaht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808" y="1714488"/>
            <a:ext cx="4520192" cy="39290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57620" y="1285860"/>
            <a:ext cx="5286381" cy="5546884"/>
            <a:chOff x="3857620" y="1285860"/>
            <a:chExt cx="5286381" cy="55468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1285860"/>
              <a:ext cx="4572001" cy="5546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857620" y="185736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25.07</a:t>
              </a:r>
              <a:endParaRPr lang="et-EE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7620" y="307181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08.08</a:t>
              </a:r>
              <a:endParaRPr lang="et-E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57620" y="435769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15.08</a:t>
              </a:r>
              <a:endParaRPr lang="et-EE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7620" y="557214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22.08</a:t>
              </a:r>
              <a:endParaRPr lang="et-EE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15074" y="20716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</a:t>
            </a:r>
            <a:endParaRPr lang="et-EE" dirty="0"/>
          </a:p>
        </p:txBody>
      </p:sp>
      <p:sp>
        <p:nvSpPr>
          <p:cNvPr id="15" name="TextBox 14"/>
          <p:cNvSpPr txBox="1"/>
          <p:nvPr/>
        </p:nvSpPr>
        <p:spPr>
          <a:xfrm>
            <a:off x="8501090" y="20716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Sub-surface </a:t>
            </a:r>
            <a:r>
              <a:rPr lang="et-EE" sz="2400" i="1" dirty="0" smtClean="0"/>
              <a:t>chlorophyll maxima in the Gulf of </a:t>
            </a:r>
            <a:r>
              <a:rPr lang="et-EE" sz="2400" i="1" dirty="0" smtClean="0"/>
              <a:t>Finland</a:t>
            </a:r>
            <a:endParaRPr lang="et-EE" sz="2400" i="1" dirty="0" smtClean="0"/>
          </a:p>
        </p:txBody>
      </p:sp>
      <p:pic>
        <p:nvPicPr>
          <p:cNvPr id="13" name="Picture 12" descr="kloroftermo01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4501850" cy="3737256"/>
          </a:xfrm>
          <a:prstGeom prst="rect">
            <a:avLst/>
          </a:prstGeom>
        </p:spPr>
      </p:pic>
      <p:pic>
        <p:nvPicPr>
          <p:cNvPr id="16" name="Picture 15" descr="kloroftermo0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2150" y="1928802"/>
            <a:ext cx="4501850" cy="373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571612"/>
            <a:ext cx="79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Tallinn</a:t>
            </a:r>
            <a:endParaRPr lang="et-EE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1559470"/>
            <a:ext cx="79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Tallinn</a:t>
            </a:r>
            <a:endParaRPr lang="et-EE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157161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Helsinki</a:t>
            </a:r>
            <a:endParaRPr lang="et-EE" dirty="0"/>
          </a:p>
        </p:txBody>
      </p:sp>
      <p:sp>
        <p:nvSpPr>
          <p:cNvPr id="20" name="TextBox 19"/>
          <p:cNvSpPr txBox="1"/>
          <p:nvPr/>
        </p:nvSpPr>
        <p:spPr>
          <a:xfrm>
            <a:off x="8225159" y="157161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Helsinki</a:t>
            </a:r>
            <a:endParaRPr lang="et-EE" dirty="0"/>
          </a:p>
        </p:txBody>
      </p:sp>
      <p:sp>
        <p:nvSpPr>
          <p:cNvPr id="21" name="TextBox 20"/>
          <p:cNvSpPr txBox="1"/>
          <p:nvPr/>
        </p:nvSpPr>
        <p:spPr>
          <a:xfrm>
            <a:off x="1571604" y="607220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11.07.2006</a:t>
            </a:r>
            <a:endParaRPr lang="et-EE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8" y="607220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18.07.2006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Autofit/>
          </a:bodyPr>
          <a:lstStyle/>
          <a:p>
            <a:r>
              <a:rPr lang="et-EE" sz="2400" i="1" dirty="0" smtClean="0"/>
              <a:t>Sub-surface </a:t>
            </a:r>
            <a:r>
              <a:rPr lang="et-EE" sz="2400" i="1" dirty="0" smtClean="0"/>
              <a:t>chlorophyll maxima in the Gulf of </a:t>
            </a:r>
            <a:r>
              <a:rPr lang="et-EE" sz="2400" i="1" dirty="0" smtClean="0"/>
              <a:t>Finland</a:t>
            </a:r>
            <a:endParaRPr lang="et-EE" sz="2400" i="1" dirty="0" smtClean="0"/>
          </a:p>
        </p:txBody>
      </p: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7858180" cy="5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58" y="1357298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/>
              <a:t>28.07.2009</a:t>
            </a:r>
            <a:endParaRPr lang="et-E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1127</Words>
  <Application>Microsoft Office PowerPoint</Application>
  <PresentationFormat>On-screen Show (4:3)</PresentationFormat>
  <Paragraphs>102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Thermohaline structure, processes responsible for its formation and variation in the Gulf of Finland</vt:lpstr>
      <vt:lpstr>Publications and plans</vt:lpstr>
      <vt:lpstr>Characteristics of salinity and temperature fine structure in the Gulf of Finland in summer</vt:lpstr>
      <vt:lpstr>Characteristics of salinity and temperature fine structure in the Gulf of Finland in summer</vt:lpstr>
      <vt:lpstr>Characteristics of salinity and temperature fine structure in the Gulf of Finland in summer</vt:lpstr>
      <vt:lpstr>Characteristics of salinity and temperature fine structure in the Gulf of Finland in summer</vt:lpstr>
      <vt:lpstr>Consequences of coastal upwelling events on physical and chemical patterns in the central Gulf of Finland.</vt:lpstr>
      <vt:lpstr>Sub-surface chlorophyll maxima in the Gulf of Finland</vt:lpstr>
      <vt:lpstr>Sub-surface chlorophyll maxima in the Gulf of Finland</vt:lpstr>
      <vt:lpstr>High-frequency variability of vertical temperature and salinity distribution in the central Gulf of Finland.</vt:lpstr>
      <vt:lpstr>High-frequency variability of vertical temperature and salinity distribution in the central Gulf of Finland.</vt:lpstr>
      <vt:lpstr>High-frequency variability of vertical temperature and salinity distribution in the central Gulf of Finland.</vt:lpstr>
      <vt:lpstr>High-frequency variability of vertical temperature and salinity distribution in the central Gulf of Finland.</vt:lpstr>
      <vt:lpstr>High-frequency variability of vertical temperature and salinity distribution in the central Gulf of Finland.</vt:lpstr>
      <vt:lpstr>Slide 15</vt:lpstr>
    </vt:vector>
  </TitlesOfParts>
  <Company>TTU MSI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Thermohaline structure, processes responsible for its formation and variation in the Gulf of Finland</dc:title>
  <dc:creator>Taavi</dc:creator>
  <cp:lastModifiedBy>Taavi</cp:lastModifiedBy>
  <cp:revision>59</cp:revision>
  <dcterms:created xsi:type="dcterms:W3CDTF">2009-07-19T09:49:21Z</dcterms:created>
  <dcterms:modified xsi:type="dcterms:W3CDTF">2009-07-29T13:44:21Z</dcterms:modified>
</cp:coreProperties>
</file>