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notesSlides/notesSlide3.xml" ContentType="application/vnd.openxmlformats-officedocument.presentationml.notes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docProps/core.xml" ContentType="application/vnd.openxmlformats-package.core-properties+xml"/>
  <Default Extension="rels" ContentType="application/vnd.openxmlformats-package.relationships+xml"/>
  <Override PartName="/ppt/slides/slide6.xml" ContentType="application/vnd.openxmlformats-officedocument.presentationml.slide+xml"/>
  <Default Extension="gif" ContentType="image/gif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10"/>
  </p:notesMasterIdLst>
  <p:sldIdLst>
    <p:sldId id="258" r:id="rId2"/>
    <p:sldId id="256" r:id="rId3"/>
    <p:sldId id="270" r:id="rId4"/>
    <p:sldId id="266" r:id="rId5"/>
    <p:sldId id="265" r:id="rId6"/>
    <p:sldId id="264" r:id="rId7"/>
    <p:sldId id="267" r:id="rId8"/>
    <p:sldId id="268" r:id="rId9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A3AC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 snapVertSplitter="1" vertBarState="minimized" horzBarState="maximized">
    <p:restoredLeft sz="15620"/>
    <p:restoredTop sz="88493" autoAdjust="0"/>
  </p:normalViewPr>
  <p:slideViewPr>
    <p:cSldViewPr snapToObjects="1">
      <p:cViewPr>
        <p:scale>
          <a:sx n="100" d="100"/>
          <a:sy n="100" d="100"/>
        </p:scale>
        <p:origin x="-1224" y="-3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heme" Target="theme/theme1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23DAE-366B-2444-B138-FAC69FCB986C}" type="datetimeFigureOut">
              <a:rPr lang="sv-SE" smtClean="0"/>
              <a:pPr/>
              <a:t>09-07-27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5762B-099E-1A45-98E9-6CFB4C57D90B}" type="slidenum">
              <a:rPr lang="sv-SE" smtClean="0"/>
              <a:pPr/>
              <a:t>‹Nr.›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E5762B-099E-1A45-98E9-6CFB4C57D90B}" type="slidenum">
              <a:rPr lang="sv-SE" smtClean="0"/>
              <a:pPr/>
              <a:t>2</a:t>
            </a:fld>
            <a:endParaRPr lang="sv-S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dirty="0" smtClean="0"/>
              <a:t>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94D0F-E369-E841-8678-38ECD610AB63}" type="slidenum">
              <a:rPr lang="sv-SE"/>
              <a:pPr/>
              <a:t>3</a:t>
            </a:fld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>
              <a:lnSpc>
                <a:spcPct val="90000"/>
              </a:lnSpc>
              <a:buFontTx/>
              <a:buNone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94D0F-E369-E841-8678-38ECD610AB63}" type="slidenum">
              <a:rPr lang="sv-SE"/>
              <a:pPr/>
              <a:t>4</a:t>
            </a:fld>
            <a:endParaRPr lang="sv-S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dirty="0" smtClean="0"/>
              <a:t>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94D0F-E369-E841-8678-38ECD610AB63}" type="slidenum">
              <a:rPr lang="sv-SE"/>
              <a:pPr/>
              <a:t>6</a:t>
            </a:fld>
            <a:endParaRPr lang="sv-S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94D0F-E369-E841-8678-38ECD610AB63}" type="slidenum">
              <a:rPr lang="sv-SE"/>
              <a:pPr/>
              <a:t>7</a:t>
            </a:fld>
            <a:endParaRPr lang="sv-S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94D0F-E369-E841-8678-38ECD610AB63}" type="slidenum">
              <a:rPr lang="sv-SE"/>
              <a:pPr/>
              <a:t>8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09-07-27</a:t>
            </a:fld>
            <a:endParaRPr lang="en-US" dirty="0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Rak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ktangel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Ellips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09-07-27</a:t>
            </a:fld>
            <a:endParaRPr lang="en-US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ktangel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ktangel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ktangel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Ellips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Ellips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09-07-27</a:t>
            </a:fld>
            <a:endParaRPr lang="en-US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09-07-27</a:t>
            </a:fld>
            <a:endParaRPr lang="en-US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ktangel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3" name="Rektangel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ktangel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09-07-27</a:t>
            </a:fld>
            <a:endParaRPr lang="en-US" dirty="0"/>
          </a:p>
        </p:txBody>
      </p:sp>
      <p:sp>
        <p:nvSpPr>
          <p:cNvPr id="8" name="Rak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Ellips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Ellips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7C9B81F-C347-4BEF-BFDF-29C42F48304A}" type="datetimeFigureOut">
              <a:rPr lang="en-US" smtClean="0"/>
              <a:pPr/>
              <a:t>09-07-27</a:t>
            </a:fld>
            <a:endParaRPr lang="en-US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/>
          </a:p>
        </p:txBody>
      </p:sp>
      <p:sp>
        <p:nvSpPr>
          <p:cNvPr id="8" name="Rak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latshållare för innehåll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2" name="Platshållare för innehåll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k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ktangel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ktangel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ktangel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ktangel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ktangel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09-07-27</a:t>
            </a:fld>
            <a:endParaRPr lang="en-US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Platshållare för innehåll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6" name="Platshållare för innehåll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5" name="Ellips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Ellips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/>
          </a:p>
        </p:txBody>
      </p:sp>
      <p:sp>
        <p:nvSpPr>
          <p:cNvPr id="23" name="Rubri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09-07-27</a:t>
            </a:fld>
            <a:endParaRPr lang="en-US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ktangel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ktangel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ktangel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ktangel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09-07-27</a:t>
            </a:fld>
            <a:endParaRPr lang="en-US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ktangel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ktangel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ktangel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Platshållare för innehåll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0" name="Ellips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Ellips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/>
          </a:p>
        </p:txBody>
      </p:sp>
      <p:sp>
        <p:nvSpPr>
          <p:cNvPr id="21" name="Rektangel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09-07-27</a:t>
            </a:fld>
            <a:endParaRPr lang="en-US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ak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ktangel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ktangel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ktangel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Ellips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dirty="0" smtClean="0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22" name="Rektangel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7C9B81F-C347-4BEF-BFDF-29C42F48304A}" type="datetimeFigureOut">
              <a:rPr lang="en-US" smtClean="0"/>
              <a:pPr/>
              <a:t>09-07-27</a:t>
            </a:fld>
            <a:endParaRPr lang="en-US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ktangel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09-07-27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Ellips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‹Nr.›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rubrik 1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6400800" cy="1752600"/>
          </a:xfrm>
        </p:spPr>
        <p:txBody>
          <a:bodyPr>
            <a:normAutofit lnSpcReduction="10000"/>
          </a:bodyPr>
          <a:lstStyle/>
          <a:p>
            <a:endParaRPr lang="sv-SE" dirty="0" smtClean="0">
              <a:solidFill>
                <a:schemeClr val="tx1"/>
              </a:solidFill>
            </a:endParaRPr>
          </a:p>
          <a:p>
            <a:endParaRPr lang="sv-SE" dirty="0" smtClean="0">
              <a:solidFill>
                <a:schemeClr val="tx1"/>
              </a:solidFill>
            </a:endParaRPr>
          </a:p>
          <a:p>
            <a:endParaRPr lang="sv-SE" dirty="0" smtClean="0">
              <a:solidFill>
                <a:schemeClr val="tx1"/>
              </a:solidFill>
            </a:endParaRPr>
          </a:p>
          <a:p>
            <a:r>
              <a:rPr lang="sv-SE" dirty="0" smtClean="0">
                <a:solidFill>
                  <a:schemeClr val="tx1"/>
                </a:solidFill>
              </a:rPr>
              <a:t>Elin Renborg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DEPT. OF MARINE ECOLOGY - TJÄRNÖ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UNIVERSITY OF GOTHENBURG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5" name="Rubrik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4400" dirty="0" smtClean="0">
                <a:solidFill>
                  <a:srgbClr val="A3AC7D"/>
                </a:solidFill>
              </a:rPr>
              <a:t>Effects of Ocean Acidification on Keystone Species of the Baltic Ecosystem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072" y="1359109"/>
            <a:ext cx="8839200" cy="457199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sv-SE" sz="1500" b="1" dirty="0">
                <a:solidFill>
                  <a:srgbClr val="008000"/>
                </a:solidFill>
              </a:rPr>
              <a:t>Advanced tool for scenarios of the Baltic Sea ECOsystem to SUPPORT decision making</a:t>
            </a:r>
            <a:endParaRPr lang="sv-SE" sz="1500" dirty="0">
              <a:solidFill>
                <a:srgbClr val="008000"/>
              </a:solidFill>
            </a:endParaRPr>
          </a:p>
        </p:txBody>
      </p:sp>
      <p:pic>
        <p:nvPicPr>
          <p:cNvPr id="4" name="Bildobjekt 3" descr="es_logo_122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0500" y="609600"/>
            <a:ext cx="1143000" cy="749509"/>
          </a:xfrm>
          <a:prstGeom prst="rect">
            <a:avLst/>
          </a:prstGeom>
        </p:spPr>
      </p:pic>
      <p:sp>
        <p:nvSpPr>
          <p:cNvPr id="6" name="textruta 5"/>
          <p:cNvSpPr txBox="1"/>
          <p:nvPr/>
        </p:nvSpPr>
        <p:spPr>
          <a:xfrm>
            <a:off x="4953000" y="2362200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sp>
        <p:nvSpPr>
          <p:cNvPr id="12" name="textruta 11"/>
          <p:cNvSpPr txBox="1"/>
          <p:nvPr/>
        </p:nvSpPr>
        <p:spPr>
          <a:xfrm>
            <a:off x="4497672" y="6361200"/>
            <a:ext cx="4341528" cy="30777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sv-SE" sz="1400" dirty="0" smtClean="0">
                <a:solidFill>
                  <a:schemeClr val="bg1"/>
                </a:solidFill>
              </a:rPr>
              <a:t>Source: http://www.baltex-research.eu/ecosupport/</a:t>
            </a:r>
            <a:endParaRPr lang="sv-SE" sz="1400" dirty="0">
              <a:solidFill>
                <a:schemeClr val="bg1"/>
              </a:solidFill>
            </a:endParaRPr>
          </a:p>
        </p:txBody>
      </p:sp>
      <p:sp>
        <p:nvSpPr>
          <p:cNvPr id="7" name="Platshållare för innehåll 3"/>
          <p:cNvSpPr txBox="1">
            <a:spLocks/>
          </p:cNvSpPr>
          <p:nvPr/>
        </p:nvSpPr>
        <p:spPr>
          <a:xfrm>
            <a:off x="304800" y="3200400"/>
            <a:ext cx="8612472" cy="2895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85000"/>
              <a:buFont typeface="Wingdings 2"/>
              <a:buChar char=""/>
              <a:tabLst/>
              <a:defRPr/>
            </a:pPr>
            <a:endParaRPr kumimoji="0" lang="sv-SE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74320" lvl="0" indent="-274320" defTabSz="914400">
              <a:spcBef>
                <a:spcPct val="20000"/>
              </a:spcBef>
              <a:buClr>
                <a:schemeClr val="accent3">
                  <a:lumMod val="75000"/>
                </a:schemeClr>
              </a:buClr>
              <a:buSzPct val="85000"/>
              <a:buFont typeface="Wingdings 2"/>
              <a:buChar char=""/>
            </a:pPr>
            <a:r>
              <a:rPr lang="en-US" sz="2000" i="1" dirty="0" smtClean="0">
                <a:latin typeface="Calibri"/>
                <a:cs typeface="Calibri"/>
              </a:rPr>
              <a:t>objectives:</a:t>
            </a:r>
            <a:r>
              <a:rPr lang="en-US" sz="2000" dirty="0" smtClean="0">
                <a:latin typeface="Calibri"/>
                <a:cs typeface="Calibri"/>
              </a:rPr>
              <a:t> to model the combined effects of changing climate and changing human activity on the greater Baltic ecosystem and provide an advanced modeling </a:t>
            </a:r>
            <a:r>
              <a:rPr lang="en-US" sz="2000" i="1" dirty="0" smtClean="0">
                <a:latin typeface="Calibri"/>
                <a:cs typeface="Calibri"/>
              </a:rPr>
              <a:t>tool </a:t>
            </a:r>
            <a:r>
              <a:rPr lang="en-US" sz="2000" dirty="0" smtClean="0">
                <a:latin typeface="Calibri"/>
                <a:cs typeface="Calibri"/>
              </a:rPr>
              <a:t>for scenario simulations that can underpin management strategies.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85000"/>
              <a:buFont typeface="Wingdings 2"/>
              <a:buNone/>
              <a:tabLst/>
              <a:defRPr/>
            </a:pPr>
            <a:endParaRPr kumimoji="0" lang="sv-SE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5000"/>
              <a:buFont typeface="Wingdings 2"/>
              <a:buNone/>
              <a:tabLst/>
              <a:defRPr/>
            </a:pPr>
            <a:endParaRPr kumimoji="0" lang="sv-SE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A3AC7D"/>
                </a:solidFill>
              </a:rPr>
              <a:t>Model hierarchy in ECOSUPPORT</a:t>
            </a:r>
            <a:endParaRPr lang="sv-SE" sz="3200" dirty="0">
              <a:solidFill>
                <a:srgbClr val="7E9632"/>
              </a:solidFill>
            </a:endParaRP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"/>
          </p:nvPr>
        </p:nvSpPr>
        <p:spPr>
          <a:xfrm>
            <a:off x="301752" y="1524000"/>
            <a:ext cx="8503920" cy="4572000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75000"/>
                </a:schemeClr>
              </a:buClr>
              <a:buNone/>
            </a:pPr>
            <a:r>
              <a:rPr lang="sv-SE" sz="20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buClr>
                <a:schemeClr val="accent3">
                  <a:lumMod val="75000"/>
                </a:schemeClr>
              </a:buClr>
              <a:buNone/>
            </a:pPr>
            <a:endParaRPr lang="sv-SE" sz="2400" dirty="0" smtClean="0">
              <a:latin typeface="Arial" pitchFamily="34" charset="0"/>
              <a:cs typeface="Arial" pitchFamily="34" charset="0"/>
            </a:endParaRPr>
          </a:p>
          <a:p>
            <a:pPr>
              <a:buClrTx/>
              <a:buNone/>
            </a:pPr>
            <a:endParaRPr lang="sv-SE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sv-SE" sz="24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450" y="1666794"/>
            <a:ext cx="8042150" cy="4505406"/>
          </a:xfrm>
          <a:prstGeom prst="rect">
            <a:avLst/>
          </a:prstGeom>
        </p:spPr>
      </p:pic>
      <p:sp>
        <p:nvSpPr>
          <p:cNvPr id="6" name="textruta 5"/>
          <p:cNvSpPr txBox="1"/>
          <p:nvPr/>
        </p:nvSpPr>
        <p:spPr>
          <a:xfrm>
            <a:off x="5105400" y="6361200"/>
            <a:ext cx="3733800" cy="30777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sv-SE" sz="1400" dirty="0" smtClean="0">
                <a:solidFill>
                  <a:schemeClr val="bg1"/>
                </a:solidFill>
              </a:rPr>
              <a:t>http://www.baltex-research.eu/ecosupport/</a:t>
            </a:r>
            <a:endParaRPr lang="sv-SE" sz="1400" dirty="0">
              <a:solidFill>
                <a:schemeClr val="bg1"/>
              </a:solidFill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6189725" y="1527047"/>
            <a:ext cx="2649475" cy="1200329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 smtClean="0"/>
              <a:t>Assessments of possible effects of OA on key processes and species in the BS ecosystem </a:t>
            </a:r>
            <a:endParaRPr lang="sv-SE" b="1" dirty="0"/>
          </a:p>
        </p:txBody>
      </p:sp>
      <p:cxnSp>
        <p:nvCxnSpPr>
          <p:cNvPr id="10" name="Rak pil 9"/>
          <p:cNvCxnSpPr/>
          <p:nvPr/>
        </p:nvCxnSpPr>
        <p:spPr>
          <a:xfrm rot="10800000" flipV="1">
            <a:off x="3733799" y="2727377"/>
            <a:ext cx="4038601" cy="1339698"/>
          </a:xfrm>
          <a:prstGeom prst="straightConnector1">
            <a:avLst/>
          </a:prstGeom>
          <a:ln w="33655"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Rak pil 11"/>
          <p:cNvCxnSpPr/>
          <p:nvPr/>
        </p:nvCxnSpPr>
        <p:spPr>
          <a:xfrm rot="10800000">
            <a:off x="4648200" y="4384522"/>
            <a:ext cx="2514600" cy="1588"/>
          </a:xfrm>
          <a:prstGeom prst="straightConnector1">
            <a:avLst/>
          </a:prstGeom>
          <a:ln w="33655"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 smtClean="0"/>
              <a:t>Background: Ocean Acidification</a:t>
            </a:r>
            <a:endParaRPr lang="sv-SE" sz="3200" dirty="0">
              <a:solidFill>
                <a:srgbClr val="7E9632"/>
              </a:solidFill>
            </a:endParaRP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chemeClr val="accent3">
                  <a:lumMod val="75000"/>
                </a:schemeClr>
              </a:buClr>
            </a:pPr>
            <a:endParaRPr lang="sv-SE" sz="2000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3">
                  <a:lumMod val="75000"/>
                </a:schemeClr>
              </a:buClr>
            </a:pPr>
            <a:r>
              <a:rPr lang="sv-SE" sz="2000" dirty="0" smtClean="0">
                <a:latin typeface="Calibri"/>
                <a:cs typeface="Calibri"/>
              </a:rPr>
              <a:t>the average concentration of </a:t>
            </a:r>
            <a:r>
              <a:rPr lang="de-DE" sz="2000" dirty="0" smtClean="0">
                <a:latin typeface="Calibri" pitchFamily="-65" charset="0"/>
              </a:rPr>
              <a:t> CO</a:t>
            </a:r>
            <a:r>
              <a:rPr lang="de-DE" sz="2000" baseline="-25000" dirty="0" smtClean="0">
                <a:latin typeface="Calibri" pitchFamily="-65" charset="0"/>
              </a:rPr>
              <a:t>2 </a:t>
            </a:r>
            <a:r>
              <a:rPr lang="sv-SE" sz="2000" dirty="0" smtClean="0">
                <a:latin typeface="Calibri"/>
                <a:cs typeface="Calibri"/>
              </a:rPr>
              <a:t>in the atmosphere has increased by more than a third since preindustrial time, ~1750 (Candell et al.,2007)</a:t>
            </a:r>
          </a:p>
          <a:p>
            <a:pPr>
              <a:buClr>
                <a:schemeClr val="accent3">
                  <a:lumMod val="75000"/>
                </a:schemeClr>
              </a:buClr>
            </a:pPr>
            <a:endParaRPr lang="sv-SE" sz="2000" dirty="0" smtClean="0">
              <a:latin typeface="Calibri"/>
              <a:cs typeface="Calibri"/>
            </a:endParaRPr>
          </a:p>
          <a:p>
            <a:pPr>
              <a:buClr>
                <a:schemeClr val="accent3">
                  <a:lumMod val="75000"/>
                </a:schemeClr>
              </a:buClr>
            </a:pPr>
            <a:r>
              <a:rPr lang="en-US" sz="2000" dirty="0" smtClean="0">
                <a:latin typeface="Calibri"/>
                <a:cs typeface="Calibri"/>
              </a:rPr>
              <a:t>oceans have absorbed nearly a third of the anthropogenic CO</a:t>
            </a:r>
            <a:r>
              <a:rPr lang="en-US" sz="2000" baseline="-25000" dirty="0" smtClean="0">
                <a:latin typeface="Calibri"/>
                <a:cs typeface="Calibri"/>
              </a:rPr>
              <a:t>2</a:t>
            </a:r>
            <a:r>
              <a:rPr lang="en-US" sz="2000" dirty="0" smtClean="0">
                <a:latin typeface="Calibri"/>
                <a:cs typeface="Calibri"/>
              </a:rPr>
              <a:t> released under the last 200 years. </a:t>
            </a:r>
            <a:r>
              <a:rPr lang="de-DE" sz="2000" dirty="0" smtClean="0">
                <a:latin typeface="Calibri"/>
                <a:cs typeface="Calibri"/>
              </a:rPr>
              <a:t>(Sabine </a:t>
            </a:r>
            <a:r>
              <a:rPr lang="de-DE" sz="2000" i="1" dirty="0" smtClean="0">
                <a:latin typeface="Calibri"/>
                <a:cs typeface="Calibri"/>
              </a:rPr>
              <a:t>et al., </a:t>
            </a:r>
            <a:r>
              <a:rPr lang="de-DE" sz="2000" dirty="0" smtClean="0">
                <a:latin typeface="Calibri"/>
                <a:cs typeface="Calibri"/>
              </a:rPr>
              <a:t>2004)</a:t>
            </a:r>
          </a:p>
          <a:p>
            <a:pPr>
              <a:buClr>
                <a:schemeClr val="accent3">
                  <a:lumMod val="75000"/>
                </a:schemeClr>
              </a:buClr>
              <a:buNone/>
            </a:pPr>
            <a:endParaRPr lang="sv-SE" sz="2000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3">
                  <a:lumMod val="75000"/>
                </a:schemeClr>
              </a:buClr>
            </a:pPr>
            <a:r>
              <a:rPr lang="en-US" sz="2000" dirty="0" smtClean="0">
                <a:latin typeface="Calibri"/>
                <a:cs typeface="Calibri"/>
              </a:rPr>
              <a:t>pH of the surface oceans has declined by 0.1 units in average since pre-industrial time which is about 30% increase in hydrogen ions </a:t>
            </a:r>
            <a:r>
              <a:rPr lang="de-DE" sz="2000" dirty="0" smtClean="0">
                <a:latin typeface="Calibri" pitchFamily="-65" charset="0"/>
              </a:rPr>
              <a:t>(Raven </a:t>
            </a:r>
            <a:r>
              <a:rPr lang="de-DE" sz="2000" i="1" dirty="0" smtClean="0">
                <a:latin typeface="Calibri" pitchFamily="-65" charset="0"/>
              </a:rPr>
              <a:t>et al</a:t>
            </a:r>
            <a:r>
              <a:rPr lang="de-DE" sz="2000" dirty="0" smtClean="0">
                <a:latin typeface="Calibri" pitchFamily="-65" charset="0"/>
              </a:rPr>
              <a:t>., 2005)</a:t>
            </a:r>
          </a:p>
          <a:p>
            <a:pPr>
              <a:lnSpc>
                <a:spcPct val="90000"/>
              </a:lnSpc>
              <a:buNone/>
            </a:pPr>
            <a:endParaRPr lang="de-DE" sz="2000" dirty="0" smtClean="0">
              <a:latin typeface="Calibri" pitchFamily="-65" charset="0"/>
              <a:cs typeface="Calibri"/>
            </a:endParaRPr>
          </a:p>
          <a:p>
            <a:pPr>
              <a:lnSpc>
                <a:spcPct val="90000"/>
              </a:lnSpc>
              <a:buNone/>
            </a:pPr>
            <a:r>
              <a:rPr lang="de-DE" sz="2000" dirty="0" smtClean="0">
                <a:latin typeface="Calibri" pitchFamily="-65" charset="0"/>
                <a:cs typeface="Calibri"/>
              </a:rPr>
              <a:t>	</a:t>
            </a:r>
            <a:r>
              <a:rPr lang="en-US" sz="2000" dirty="0" smtClean="0">
                <a:latin typeface="Calibri" pitchFamily="-65" charset="0"/>
              </a:rPr>
              <a:t>CO</a:t>
            </a:r>
            <a:r>
              <a:rPr lang="en-US" sz="2000" baseline="-25000" dirty="0" smtClean="0">
                <a:latin typeface="Calibri" pitchFamily="-65" charset="0"/>
              </a:rPr>
              <a:t>2</a:t>
            </a:r>
            <a:r>
              <a:rPr lang="en-US" sz="2000" dirty="0" smtClean="0">
                <a:latin typeface="Calibri" pitchFamily="-65" charset="0"/>
              </a:rPr>
              <a:t> + H</a:t>
            </a:r>
            <a:r>
              <a:rPr lang="en-US" sz="2000" baseline="-25000" dirty="0" smtClean="0">
                <a:latin typeface="Calibri" pitchFamily="-65" charset="0"/>
              </a:rPr>
              <a:t>2</a:t>
            </a:r>
            <a:r>
              <a:rPr lang="en-US" sz="2000" dirty="0" smtClean="0">
                <a:latin typeface="Calibri" pitchFamily="-65" charset="0"/>
              </a:rPr>
              <a:t>O = H</a:t>
            </a:r>
            <a:r>
              <a:rPr lang="en-US" sz="2000" baseline="-25000" dirty="0" smtClean="0">
                <a:latin typeface="Calibri" pitchFamily="-65" charset="0"/>
              </a:rPr>
              <a:t>2</a:t>
            </a:r>
            <a:r>
              <a:rPr lang="en-US" sz="2000" dirty="0" smtClean="0">
                <a:latin typeface="Calibri" pitchFamily="-65" charset="0"/>
              </a:rPr>
              <a:t>CO</a:t>
            </a:r>
            <a:r>
              <a:rPr lang="en-US" sz="2000" baseline="-25000" dirty="0" smtClean="0">
                <a:latin typeface="Calibri" pitchFamily="-65" charset="0"/>
              </a:rPr>
              <a:t>3</a:t>
            </a:r>
            <a:r>
              <a:rPr lang="en-US" sz="2000" dirty="0" smtClean="0">
                <a:latin typeface="Calibri" pitchFamily="-65" charset="0"/>
              </a:rPr>
              <a:t> </a:t>
            </a:r>
          </a:p>
          <a:p>
            <a:pPr>
              <a:lnSpc>
                <a:spcPct val="90000"/>
              </a:lnSpc>
              <a:buNone/>
            </a:pPr>
            <a:r>
              <a:rPr lang="en-US" sz="2000" dirty="0" smtClean="0">
                <a:latin typeface="Calibri" pitchFamily="-65" charset="0"/>
              </a:rPr>
              <a:t>	H</a:t>
            </a:r>
            <a:r>
              <a:rPr lang="en-US" sz="2000" baseline="-25000" dirty="0" smtClean="0">
                <a:latin typeface="Calibri" pitchFamily="-65" charset="0"/>
              </a:rPr>
              <a:t>2</a:t>
            </a:r>
            <a:r>
              <a:rPr lang="en-US" sz="2000" dirty="0" smtClean="0">
                <a:latin typeface="Calibri" pitchFamily="-65" charset="0"/>
              </a:rPr>
              <a:t>CO</a:t>
            </a:r>
            <a:r>
              <a:rPr lang="en-US" sz="2000" baseline="-25000" dirty="0" smtClean="0">
                <a:latin typeface="Calibri" pitchFamily="-65" charset="0"/>
              </a:rPr>
              <a:t>3</a:t>
            </a:r>
            <a:r>
              <a:rPr lang="en-US" sz="2000" dirty="0" smtClean="0">
                <a:latin typeface="Calibri" pitchFamily="-65" charset="0"/>
              </a:rPr>
              <a:t> = H</a:t>
            </a:r>
            <a:r>
              <a:rPr lang="en-US" sz="2000" baseline="30000" dirty="0" smtClean="0">
                <a:latin typeface="Calibri" pitchFamily="-65" charset="0"/>
              </a:rPr>
              <a:t>+</a:t>
            </a:r>
            <a:r>
              <a:rPr lang="en-US" sz="2000" dirty="0" smtClean="0">
                <a:latin typeface="Calibri" pitchFamily="-65" charset="0"/>
              </a:rPr>
              <a:t> + HCO</a:t>
            </a:r>
            <a:r>
              <a:rPr lang="en-US" sz="2000" baseline="-25000" dirty="0" smtClean="0">
                <a:latin typeface="Calibri" pitchFamily="-65" charset="0"/>
              </a:rPr>
              <a:t>3</a:t>
            </a:r>
            <a:r>
              <a:rPr lang="en-US" sz="2000" baseline="30000" dirty="0" smtClean="0">
                <a:latin typeface="Calibri" pitchFamily="-65" charset="0"/>
              </a:rPr>
              <a:t>-	</a:t>
            </a:r>
          </a:p>
          <a:p>
            <a:pPr>
              <a:lnSpc>
                <a:spcPct val="90000"/>
              </a:lnSpc>
              <a:buNone/>
            </a:pPr>
            <a:r>
              <a:rPr lang="en-US" sz="2000" baseline="30000" dirty="0" smtClean="0">
                <a:latin typeface="Calibri" pitchFamily="-65" charset="0"/>
              </a:rPr>
              <a:t>	</a:t>
            </a:r>
            <a:r>
              <a:rPr lang="en-US" sz="2000" dirty="0" smtClean="0">
                <a:latin typeface="Calibri" pitchFamily="-65" charset="0"/>
              </a:rPr>
              <a:t>CO</a:t>
            </a:r>
            <a:r>
              <a:rPr lang="en-US" sz="2000" baseline="-25000" dirty="0" smtClean="0">
                <a:latin typeface="Calibri" pitchFamily="-65" charset="0"/>
              </a:rPr>
              <a:t>3</a:t>
            </a:r>
            <a:r>
              <a:rPr lang="en-US" sz="2000" baseline="30000" dirty="0" smtClean="0">
                <a:latin typeface="Calibri" pitchFamily="-65" charset="0"/>
              </a:rPr>
              <a:t>2-</a:t>
            </a:r>
            <a:r>
              <a:rPr lang="en-US" sz="2000" dirty="0" smtClean="0">
                <a:latin typeface="Calibri" pitchFamily="-65" charset="0"/>
              </a:rPr>
              <a:t> + H</a:t>
            </a:r>
            <a:r>
              <a:rPr lang="en-US" sz="2000" baseline="30000" dirty="0" smtClean="0">
                <a:latin typeface="Calibri" pitchFamily="-65" charset="0"/>
              </a:rPr>
              <a:t>+</a:t>
            </a:r>
            <a:r>
              <a:rPr lang="en-US" sz="2000" dirty="0" smtClean="0">
                <a:latin typeface="Calibri" pitchFamily="-65" charset="0"/>
              </a:rPr>
              <a:t> = HCO</a:t>
            </a:r>
            <a:r>
              <a:rPr lang="en-US" sz="2000" baseline="-25000" dirty="0" smtClean="0">
                <a:latin typeface="Calibri" pitchFamily="-65" charset="0"/>
              </a:rPr>
              <a:t>3</a:t>
            </a:r>
            <a:r>
              <a:rPr lang="en-US" sz="2000" dirty="0" smtClean="0">
                <a:latin typeface="Calibri"/>
                <a:cs typeface="Calibri"/>
              </a:rPr>
              <a:t> </a:t>
            </a:r>
            <a:endParaRPr sz="2000" dirty="0" smtClean="0">
              <a:latin typeface="Calibri"/>
              <a:cs typeface="Calibri"/>
            </a:endParaRPr>
          </a:p>
          <a:p>
            <a:pPr>
              <a:buClr>
                <a:schemeClr val="accent3">
                  <a:lumMod val="75000"/>
                </a:schemeClr>
              </a:buClr>
              <a:buNone/>
            </a:pPr>
            <a:endParaRPr lang="sv-SE" sz="2400" dirty="0" smtClean="0">
              <a:latin typeface="Arial" pitchFamily="34" charset="0"/>
              <a:cs typeface="Arial" pitchFamily="34" charset="0"/>
            </a:endParaRPr>
          </a:p>
          <a:p>
            <a:pPr>
              <a:buClrTx/>
              <a:buNone/>
            </a:pPr>
            <a:endParaRPr lang="sv-SE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sv-SE" sz="24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4" name="Picture 2" descr="D:\Diplom\pics introduction\IPCC 2007 pH scenarios 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91283" y="1600200"/>
            <a:ext cx="5161435" cy="457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Future Scenarios</a:t>
            </a:r>
            <a:endParaRPr lang="de-DE" dirty="0">
              <a:solidFill>
                <a:schemeClr val="accent3">
                  <a:lumMod val="60000"/>
                  <a:lumOff val="40000"/>
                </a:schemeClr>
              </a:solidFill>
              <a:latin typeface="Calibri" pitchFamily="-108" charset="0"/>
            </a:endParaRPr>
          </a:p>
        </p:txBody>
      </p:sp>
      <p:sp>
        <p:nvSpPr>
          <p:cNvPr id="17411" name="Textfeld 4"/>
          <p:cNvSpPr txBox="1">
            <a:spLocks noChangeArrowheads="1"/>
          </p:cNvSpPr>
          <p:nvPr/>
        </p:nvSpPr>
        <p:spPr bwMode="auto">
          <a:xfrm>
            <a:off x="2717800" y="6357938"/>
            <a:ext cx="3708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 dirty="0">
                <a:solidFill>
                  <a:schemeClr val="bg1"/>
                </a:solidFill>
                <a:latin typeface="Georgia" pitchFamily="-108" charset="0"/>
              </a:rPr>
              <a:t>IPCC-report 2007, Orr </a:t>
            </a:r>
            <a:r>
              <a:rPr lang="de-DE" i="1" dirty="0">
                <a:solidFill>
                  <a:schemeClr val="bg1"/>
                </a:solidFill>
                <a:latin typeface="Georgia" pitchFamily="-108" charset="0"/>
              </a:rPr>
              <a:t>et al</a:t>
            </a:r>
            <a:r>
              <a:rPr lang="de-DE" dirty="0">
                <a:solidFill>
                  <a:schemeClr val="bg1"/>
                </a:solidFill>
                <a:latin typeface="Georgia" pitchFamily="-108" charset="0"/>
              </a:rPr>
              <a:t>., 2005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 smtClean="0"/>
              <a:t>Biological impacts</a:t>
            </a:r>
            <a:endParaRPr lang="sv-SE" sz="3200" dirty="0">
              <a:solidFill>
                <a:srgbClr val="7E9632"/>
              </a:solidFill>
            </a:endParaRP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"/>
          </p:nvPr>
        </p:nvSpPr>
        <p:spPr>
          <a:xfrm>
            <a:off x="760476" y="1527048"/>
            <a:ext cx="7623048" cy="4572000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75000"/>
                </a:schemeClr>
              </a:buClr>
              <a:buNone/>
            </a:pPr>
            <a:endParaRPr lang="sv-SE" sz="2400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3">
                  <a:lumMod val="75000"/>
                </a:schemeClr>
              </a:buClr>
            </a:pPr>
            <a:r>
              <a:rPr lang="sv-SE" sz="2000" i="1" dirty="0" smtClean="0">
                <a:latin typeface="Arial" pitchFamily="34" charset="0"/>
                <a:cs typeface="Arial" pitchFamily="34" charset="0"/>
              </a:rPr>
              <a:t>direct effects:</a:t>
            </a:r>
          </a:p>
          <a:p>
            <a:pPr>
              <a:buClr>
                <a:schemeClr val="accent3">
                  <a:lumMod val="75000"/>
                </a:schemeClr>
              </a:buClr>
              <a:buNone/>
            </a:pPr>
            <a:r>
              <a:rPr lang="sv-SE" sz="2000" dirty="0" smtClean="0">
                <a:latin typeface="Arial" pitchFamily="34" charset="0"/>
                <a:cs typeface="Arial" pitchFamily="34" charset="0"/>
              </a:rPr>
              <a:t>	calcification  </a:t>
            </a:r>
            <a:r>
              <a:rPr lang="sv-SE" sz="1800" dirty="0" smtClean="0">
                <a:latin typeface="Arial" pitchFamily="34" charset="0"/>
                <a:cs typeface="Arial" pitchFamily="34" charset="0"/>
              </a:rPr>
              <a:t>CaCO</a:t>
            </a:r>
            <a:r>
              <a:rPr lang="sv-SE" sz="18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1800" dirty="0" smtClean="0">
                <a:latin typeface="Arial" pitchFamily="34" charset="0"/>
                <a:cs typeface="Arial" pitchFamily="34" charset="0"/>
              </a:rPr>
              <a:t> ↔ Ca</a:t>
            </a:r>
            <a:r>
              <a:rPr lang="sv-SE" sz="1800" baseline="300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sv-SE" sz="1800" dirty="0" smtClean="0">
                <a:latin typeface="Arial" pitchFamily="34" charset="0"/>
                <a:cs typeface="Arial" pitchFamily="34" charset="0"/>
              </a:rPr>
              <a:t>+ CO</a:t>
            </a:r>
            <a:r>
              <a:rPr lang="sv-SE" sz="18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1800" baseline="30000" dirty="0" smtClean="0">
                <a:latin typeface="Arial" pitchFamily="34" charset="0"/>
                <a:cs typeface="Arial" pitchFamily="34" charset="0"/>
              </a:rPr>
              <a:t>-</a:t>
            </a:r>
            <a:endParaRPr lang="sv-SE" sz="1800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3">
                  <a:lumMod val="75000"/>
                </a:schemeClr>
              </a:buClr>
              <a:buNone/>
            </a:pPr>
            <a:r>
              <a:rPr lang="sv-SE" sz="2000" dirty="0" smtClean="0">
                <a:latin typeface="Arial" pitchFamily="34" charset="0"/>
                <a:cs typeface="Arial" pitchFamily="34" charset="0"/>
              </a:rPr>
              <a:t>	other physiological processes</a:t>
            </a:r>
          </a:p>
          <a:p>
            <a:pPr>
              <a:buClr>
                <a:schemeClr val="accent3">
                  <a:lumMod val="75000"/>
                </a:schemeClr>
              </a:buClr>
              <a:buNone/>
            </a:pPr>
            <a:r>
              <a:rPr lang="sv-SE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sv-SE" sz="2000" b="1" dirty="0" smtClean="0">
                <a:latin typeface="Arial" pitchFamily="34" charset="0"/>
                <a:cs typeface="Arial" pitchFamily="34" charset="0"/>
              </a:rPr>
              <a:t>reproduction and early life stages</a:t>
            </a:r>
          </a:p>
          <a:p>
            <a:pPr>
              <a:buClr>
                <a:schemeClr val="accent3">
                  <a:lumMod val="75000"/>
                </a:schemeClr>
              </a:buClr>
              <a:buNone/>
            </a:pPr>
            <a:endParaRPr lang="sv-SE" sz="2000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3">
                  <a:lumMod val="75000"/>
                </a:schemeClr>
              </a:buClr>
            </a:pPr>
            <a:r>
              <a:rPr lang="sv-SE" sz="2000" i="1" dirty="0" smtClean="0">
                <a:latin typeface="Arial" pitchFamily="34" charset="0"/>
                <a:cs typeface="Arial" pitchFamily="34" charset="0"/>
              </a:rPr>
              <a:t>indirect effects:</a:t>
            </a:r>
          </a:p>
          <a:p>
            <a:pPr>
              <a:buClr>
                <a:schemeClr val="accent3">
                  <a:lumMod val="75000"/>
                </a:schemeClr>
              </a:buClr>
              <a:buNone/>
            </a:pPr>
            <a:r>
              <a:rPr lang="sv-SE" sz="2000" dirty="0" smtClean="0">
                <a:latin typeface="Arial" pitchFamily="34" charset="0"/>
                <a:cs typeface="Arial" pitchFamily="34" charset="0"/>
              </a:rPr>
              <a:t>	population size</a:t>
            </a:r>
          </a:p>
          <a:p>
            <a:pPr>
              <a:buClr>
                <a:schemeClr val="accent3">
                  <a:lumMod val="75000"/>
                </a:schemeClr>
              </a:buClr>
              <a:buNone/>
            </a:pPr>
            <a:r>
              <a:rPr lang="sv-SE" sz="2000" dirty="0" smtClean="0">
                <a:latin typeface="Arial" pitchFamily="34" charset="0"/>
                <a:cs typeface="Arial" pitchFamily="34" charset="0"/>
              </a:rPr>
              <a:t>	species distribution  </a:t>
            </a:r>
          </a:p>
          <a:p>
            <a:pPr>
              <a:buClr>
                <a:schemeClr val="accent3">
                  <a:lumMod val="75000"/>
                </a:schemeClr>
              </a:buClr>
              <a:buNone/>
            </a:pPr>
            <a:r>
              <a:rPr lang="sv-SE" sz="2000" dirty="0" smtClean="0">
                <a:latin typeface="Arial" pitchFamily="34" charset="0"/>
                <a:cs typeface="Arial" pitchFamily="34" charset="0"/>
              </a:rPr>
              <a:t>	community structure</a:t>
            </a:r>
          </a:p>
          <a:p>
            <a:pPr>
              <a:buClr>
                <a:schemeClr val="accent3">
                  <a:lumMod val="75000"/>
                </a:schemeClr>
              </a:buClr>
              <a:buNone/>
            </a:pPr>
            <a:r>
              <a:rPr lang="sv-SE" sz="20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buClr>
                <a:schemeClr val="accent3">
                  <a:lumMod val="75000"/>
                </a:schemeClr>
              </a:buClr>
              <a:buNone/>
            </a:pPr>
            <a:endParaRPr lang="sv-SE" sz="2400" dirty="0" smtClean="0">
              <a:latin typeface="Arial" pitchFamily="34" charset="0"/>
              <a:cs typeface="Arial" pitchFamily="34" charset="0"/>
            </a:endParaRPr>
          </a:p>
          <a:p>
            <a:pPr>
              <a:buClrTx/>
              <a:buNone/>
            </a:pPr>
            <a:endParaRPr lang="sv-SE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sv-SE" sz="24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 smtClean="0"/>
              <a:t>Model Species: </a:t>
            </a:r>
            <a:r>
              <a:rPr lang="sv-SE" sz="3200" i="1" dirty="0" smtClean="0"/>
              <a:t>Mytilus edulis</a:t>
            </a:r>
            <a:endParaRPr lang="sv-SE" sz="3200" dirty="0">
              <a:solidFill>
                <a:srgbClr val="7E9632"/>
              </a:solidFill>
            </a:endParaRP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"/>
          </p:nvPr>
        </p:nvSpPr>
        <p:spPr>
          <a:xfrm>
            <a:off x="301752" y="2362200"/>
            <a:ext cx="8503920" cy="3736848"/>
          </a:xfrm>
        </p:spPr>
        <p:txBody>
          <a:bodyPr>
            <a:normAutofit/>
          </a:bodyPr>
          <a:lstStyle/>
          <a:p>
            <a:pPr>
              <a:buClrTx/>
              <a:buNone/>
            </a:pPr>
            <a:endParaRPr lang="sv-SE" sz="2400" dirty="0" smtClean="0">
              <a:latin typeface="Arial" pitchFamily="34" charset="0"/>
              <a:cs typeface="Arial" pitchFamily="34" charset="0"/>
            </a:endParaRPr>
          </a:p>
          <a:p>
            <a:pPr>
              <a:buClrTx/>
              <a:buNone/>
            </a:pPr>
            <a:endParaRPr lang="sv-SE" sz="2400" dirty="0" smtClean="0">
              <a:latin typeface="Arial" pitchFamily="34" charset="0"/>
              <a:cs typeface="Arial" pitchFamily="34" charset="0"/>
            </a:endParaRPr>
          </a:p>
          <a:p>
            <a:pPr>
              <a:buClrTx/>
              <a:buNone/>
            </a:pPr>
            <a:endParaRPr lang="sv-SE" sz="2400" dirty="0" smtClean="0">
              <a:latin typeface="Arial" pitchFamily="34" charset="0"/>
              <a:cs typeface="Arial" pitchFamily="34" charset="0"/>
            </a:endParaRPr>
          </a:p>
          <a:p>
            <a:pPr>
              <a:buClrTx/>
              <a:buNone/>
            </a:pPr>
            <a:endParaRPr lang="sv-SE" sz="2400" dirty="0" smtClean="0">
              <a:latin typeface="Arial" pitchFamily="34" charset="0"/>
              <a:cs typeface="Arial" pitchFamily="34" charset="0"/>
            </a:endParaRPr>
          </a:p>
          <a:p>
            <a:pPr>
              <a:buClrTx/>
              <a:buNone/>
            </a:pPr>
            <a:endParaRPr lang="sv-SE" sz="2400" dirty="0" smtClean="0">
              <a:latin typeface="Arial" pitchFamily="34" charset="0"/>
              <a:cs typeface="Arial" pitchFamily="34" charset="0"/>
            </a:endParaRPr>
          </a:p>
          <a:p>
            <a:pPr>
              <a:buClrTx/>
              <a:buNone/>
            </a:pPr>
            <a:endParaRPr lang="sv-SE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Platshållare för innehåll 3"/>
          <p:cNvSpPr txBox="1">
            <a:spLocks/>
          </p:cNvSpPr>
          <p:nvPr/>
        </p:nvSpPr>
        <p:spPr>
          <a:xfrm>
            <a:off x="722376" y="2057400"/>
            <a:ext cx="7699248" cy="44165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85000"/>
              <a:tabLst/>
              <a:defRPr/>
            </a:pPr>
            <a:r>
              <a:rPr lang="sv-SE" sz="2000" dirty="0" smtClean="0"/>
              <a:t>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85000"/>
              <a:buFont typeface="Wingdings 2"/>
              <a:buChar char=""/>
              <a:tabLst/>
              <a:defRPr/>
            </a:pPr>
            <a:r>
              <a:rPr lang="sv-SE" sz="2000" dirty="0" smtClean="0"/>
              <a:t>oceanic waters to brackish eustaries</a:t>
            </a:r>
          </a:p>
          <a:p>
            <a:pPr marL="274320" lvl="0" indent="-274320" defTabSz="914400">
              <a:spcBef>
                <a:spcPct val="20000"/>
              </a:spcBef>
              <a:buClr>
                <a:schemeClr val="accent3">
                  <a:lumMod val="75000"/>
                </a:schemeClr>
              </a:buClr>
              <a:buSzPct val="85000"/>
              <a:buFont typeface="Wingdings 2"/>
              <a:buChar char=""/>
            </a:pPr>
            <a:r>
              <a:rPr lang="sv-SE" sz="2000" dirty="0" smtClean="0"/>
              <a:t>link between pelagic and benthic ecosystems</a:t>
            </a:r>
          </a:p>
          <a:p>
            <a:pPr marL="274320" lvl="0" indent="-274320" defTabSz="914400">
              <a:spcBef>
                <a:spcPct val="20000"/>
              </a:spcBef>
              <a:buClr>
                <a:schemeClr val="accent3">
                  <a:lumMod val="75000"/>
                </a:schemeClr>
              </a:buClr>
              <a:buSzPct val="85000"/>
              <a:buFont typeface="Wingdings 2"/>
              <a:buChar char=""/>
            </a:pPr>
            <a:r>
              <a:rPr lang="sv-SE" sz="2000" dirty="0" smtClean="0"/>
              <a:t>sperm and eggs are released directly into the water column</a:t>
            </a:r>
          </a:p>
          <a:p>
            <a:pPr marL="274320" lvl="0" indent="-274320" defTabSz="914400">
              <a:spcBef>
                <a:spcPct val="20000"/>
              </a:spcBef>
              <a:buClr>
                <a:schemeClr val="accent3">
                  <a:lumMod val="75000"/>
                </a:schemeClr>
              </a:buClr>
              <a:buSzPct val="85000"/>
              <a:buFont typeface="Wingdings 2"/>
              <a:buChar char=""/>
            </a:pPr>
            <a:r>
              <a:rPr lang="sv-SE" sz="2000" dirty="0" smtClean="0"/>
              <a:t>pelagic larvae</a:t>
            </a:r>
          </a:p>
          <a:p>
            <a:pPr marL="274320" lvl="0" indent="-274320" defTabSz="914400">
              <a:spcBef>
                <a:spcPct val="20000"/>
              </a:spcBef>
              <a:buClr>
                <a:schemeClr val="accent3">
                  <a:lumMod val="75000"/>
                </a:schemeClr>
              </a:buClr>
              <a:buSzPct val="85000"/>
              <a:buFont typeface="Wingdings 2"/>
              <a:buChar char=""/>
            </a:pPr>
            <a:endParaRPr kumimoji="0" lang="sv-SE" sz="20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85000"/>
              <a:buFont typeface="Wingdings 2"/>
              <a:buNone/>
              <a:tabLst/>
              <a:defRPr/>
            </a:pPr>
            <a:r>
              <a:rPr kumimoji="0" lang="sv-SE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	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85000"/>
              <a:buFont typeface="Wingdings 2"/>
              <a:buNone/>
              <a:tabLst/>
              <a:defRPr/>
            </a:pPr>
            <a:endParaRPr kumimoji="0" lang="sv-SE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5000"/>
              <a:buFont typeface="Wingdings 2"/>
              <a:buNone/>
              <a:tabLst/>
              <a:defRPr/>
            </a:pPr>
            <a:endParaRPr kumimoji="0" lang="sv-SE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 smtClean="0"/>
              <a:t>Sperm motility and Fertilization</a:t>
            </a:r>
            <a:endParaRPr lang="sv-SE" sz="3200" dirty="0">
              <a:solidFill>
                <a:srgbClr val="7E9632"/>
              </a:solidFill>
            </a:endParaRP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Tx/>
              <a:buNone/>
            </a:pPr>
            <a:endParaRPr lang="sv-SE" sz="2400" dirty="0" smtClean="0">
              <a:latin typeface="Arial" pitchFamily="34" charset="0"/>
              <a:cs typeface="Arial" pitchFamily="34" charset="0"/>
            </a:endParaRPr>
          </a:p>
          <a:p>
            <a:pPr>
              <a:buClrTx/>
              <a:buNone/>
            </a:pPr>
            <a:endParaRPr lang="sv-SE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Platshållare för innehåll 3"/>
          <p:cNvSpPr txBox="1">
            <a:spLocks/>
          </p:cNvSpPr>
          <p:nvPr/>
        </p:nvSpPr>
        <p:spPr>
          <a:xfrm>
            <a:off x="684276" y="1679448"/>
            <a:ext cx="7775448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85000"/>
              <a:tabLst/>
              <a:defRPr/>
            </a:pPr>
            <a:r>
              <a:rPr lang="sv-SE" sz="2000" dirty="0" smtClean="0"/>
              <a:t> </a:t>
            </a:r>
            <a:r>
              <a:rPr kumimoji="0" lang="sv-SE" sz="20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Hypotheses:</a:t>
            </a:r>
          </a:p>
          <a:p>
            <a:endParaRPr lang="sv-SE" sz="2000" i="1" dirty="0" smtClean="0">
              <a:latin typeface="Arial" pitchFamily="34" charset="0"/>
              <a:ea typeface="Arial" charset="0"/>
              <a:cs typeface="Arial" pitchFamily="34" charset="0"/>
            </a:endParaRPr>
          </a:p>
          <a:p>
            <a:r>
              <a:rPr lang="sv-SE" sz="2000" i="1" dirty="0" smtClean="0">
                <a:latin typeface="Arial" pitchFamily="34" charset="0"/>
                <a:ea typeface="Arial" charset="0"/>
                <a:cs typeface="Arial" pitchFamily="34" charset="0"/>
              </a:rPr>
              <a:t>A</a:t>
            </a: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 0,4 unit reduction in seawater pH </a:t>
            </a:r>
            <a:r>
              <a:rPr lang="de-DE" sz="2000" dirty="0" smtClean="0">
                <a:latin typeface="Calibri" charset="0"/>
              </a:rPr>
              <a:t>(</a:t>
            </a:r>
            <a:r>
              <a:rPr lang="de-DE" sz="2000" smtClean="0">
                <a:latin typeface="Calibri" charset="0"/>
              </a:rPr>
              <a:t>being</a:t>
            </a:r>
            <a:r>
              <a:rPr lang="de-DE" sz="2000" dirty="0" smtClean="0">
                <a:latin typeface="Calibri" charset="0"/>
              </a:rPr>
              <a:t> likely to </a:t>
            </a:r>
          </a:p>
          <a:p>
            <a:r>
              <a:rPr lang="de-DE" sz="2000" dirty="0" smtClean="0">
                <a:latin typeface="Calibri" charset="0"/>
              </a:rPr>
              <a:t>occur until 2100) </a:t>
            </a:r>
            <a:endParaRPr lang="sv-SE" sz="2000" dirty="0" smtClean="0">
              <a:latin typeface="Arial" charset="0"/>
              <a:ea typeface="Arial" charset="0"/>
              <a:cs typeface="Arial" charset="0"/>
            </a:endParaRPr>
          </a:p>
          <a:p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 </a:t>
            </a:r>
          </a:p>
          <a:p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H</a:t>
            </a:r>
            <a:r>
              <a:rPr lang="sv-SE" sz="2000" baseline="-25000" dirty="0" smtClean="0">
                <a:latin typeface="Arial" charset="0"/>
                <a:ea typeface="Arial" charset="0"/>
                <a:cs typeface="Arial" charset="0"/>
              </a:rPr>
              <a:t>0</a:t>
            </a: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1: 	will not affect sperm motility </a:t>
            </a:r>
          </a:p>
          <a:p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		(% motility and swimming speed)</a:t>
            </a:r>
          </a:p>
          <a:p>
            <a:endParaRPr lang="sv-SE" sz="2000" dirty="0" smtClean="0">
              <a:latin typeface="Arial" charset="0"/>
              <a:ea typeface="Arial" charset="0"/>
              <a:cs typeface="Arial" charset="0"/>
            </a:endParaRPr>
          </a:p>
          <a:p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H</a:t>
            </a:r>
            <a:r>
              <a:rPr lang="sv-SE" sz="2000" baseline="-25000" dirty="0" smtClean="0">
                <a:latin typeface="Arial" charset="0"/>
                <a:ea typeface="Arial" charset="0"/>
                <a:cs typeface="Arial" charset="0"/>
              </a:rPr>
              <a:t>0</a:t>
            </a:r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2: 	will not affect fertilization success  </a:t>
            </a:r>
          </a:p>
          <a:p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		(% cleaving embryos)</a:t>
            </a:r>
          </a:p>
          <a:p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 </a:t>
            </a:r>
          </a:p>
          <a:p>
            <a:r>
              <a:rPr lang="sv-SE" sz="2000" dirty="0" smtClean="0">
                <a:latin typeface="Arial" charset="0"/>
                <a:ea typeface="Arial" charset="0"/>
                <a:cs typeface="Arial" charset="0"/>
              </a:rPr>
              <a:t>of </a:t>
            </a:r>
            <a:r>
              <a:rPr lang="sv-SE" sz="2000" i="1" dirty="0" smtClean="0">
                <a:latin typeface="Arial" charset="0"/>
                <a:ea typeface="Arial" charset="0"/>
                <a:cs typeface="Arial" charset="0"/>
              </a:rPr>
              <a:t>Mytilus edulis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85000"/>
              <a:buFont typeface="Wingdings 2"/>
              <a:buNone/>
              <a:tabLst/>
              <a:defRPr/>
            </a:pPr>
            <a:endParaRPr kumimoji="0" lang="sv-SE" sz="24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5000"/>
              <a:buFont typeface="Wingdings 2"/>
              <a:buNone/>
              <a:tabLst/>
              <a:defRPr/>
            </a:pPr>
            <a:endParaRPr kumimoji="0" lang="sv-SE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örvaltning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Förvaltning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örvaltning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Förvaltning.thmx</Template>
  <TotalTime>1970</TotalTime>
  <Words>382</Words>
  <Application>Microsoft Macintosh PowerPoint</Application>
  <PresentationFormat>Bildspel på skärmen (4:3)</PresentationFormat>
  <Paragraphs>79</Paragraphs>
  <Slides>8</Slides>
  <Notes>6</Notes>
  <HiddenSlides>0</HiddenSlides>
  <MMClips>0</MMClips>
  <ScaleCrop>false</ScaleCrop>
  <HeadingPairs>
    <vt:vector size="4" baseType="variant">
      <vt:variant>
        <vt:lpstr>Formgivningsmall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9" baseType="lpstr">
      <vt:lpstr>Förvaltning</vt:lpstr>
      <vt:lpstr>Effects of Ocean Acidification on Keystone Species of the Baltic Ecosystem</vt:lpstr>
      <vt:lpstr>Advanced tool for scenarios of the Baltic Sea ECOsystem to SUPPORT decision making</vt:lpstr>
      <vt:lpstr>Model hierarchy in ECOSUPPORT</vt:lpstr>
      <vt:lpstr>Background: Ocean Acidification</vt:lpstr>
      <vt:lpstr>Future Scenarios</vt:lpstr>
      <vt:lpstr>Biological impacts</vt:lpstr>
      <vt:lpstr>Model Species: Mytilus edulis</vt:lpstr>
      <vt:lpstr>Sperm motility and Fertilization</vt:lpstr>
    </vt:vector>
  </TitlesOfParts>
  <Company>Göteborgs universitet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tool for scenarios of the Baltic Sea ECOsystem to SUPPORT decision making</dc:title>
  <dc:creator>Elin  Renborg</dc:creator>
  <cp:lastModifiedBy>Elin  Renborg</cp:lastModifiedBy>
  <cp:revision>185</cp:revision>
  <dcterms:created xsi:type="dcterms:W3CDTF">2009-07-27T15:17:22Z</dcterms:created>
  <dcterms:modified xsi:type="dcterms:W3CDTF">2009-07-27T15:17:43Z</dcterms:modified>
</cp:coreProperties>
</file>