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7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6" y="302"/>
      </p:cViewPr>
      <p:guideLst>
        <p:guide orient="horz" pos="1207"/>
        <p:guide pos="15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photodegradation of DOM in Baltic Sea Ice                                Susann Haase, University of Helsinki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290F8-E515-4662-9ED8-D03D06EC4A88}" type="datetimeFigureOut">
              <a:rPr lang="fi-FI" smtClean="0"/>
              <a:pPr/>
              <a:t>27.7.2009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6D369-568E-4A91-80D9-0E7714F38298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photodegradation of DOM in Baltic Sea Ice                                Susann Haase, University of Helsinki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A6433-AD48-47E2-8B12-DE5B1EF746CD}" type="datetimeFigureOut">
              <a:rPr lang="fi-FI" smtClean="0"/>
              <a:pPr/>
              <a:t>27.7.2009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3B6D8-B1C1-4DF4-955F-09E7ABC51950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3B6D8-B1C1-4DF4-955F-09E7ABC51950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photodegradation of DOM in Baltic Sea Ice                                Susann Haase, University of Helsinki</a:t>
            </a:r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00BE-2E20-4E7A-9205-0A0B7D2FA86E}" type="datetimeFigureOut">
              <a:rPr lang="fi-FI" smtClean="0"/>
              <a:pPr/>
              <a:t>27.7.2009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76EC-50E5-4108-9C87-E8616AB884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00BE-2E20-4E7A-9205-0A0B7D2FA86E}" type="datetimeFigureOut">
              <a:rPr lang="fi-FI" smtClean="0"/>
              <a:pPr/>
              <a:t>27.7.2009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76EC-50E5-4108-9C87-E8616AB884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00BE-2E20-4E7A-9205-0A0B7D2FA86E}" type="datetimeFigureOut">
              <a:rPr lang="fi-FI" smtClean="0"/>
              <a:pPr/>
              <a:t>27.7.2009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76EC-50E5-4108-9C87-E8616AB884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00BE-2E20-4E7A-9205-0A0B7D2FA86E}" type="datetimeFigureOut">
              <a:rPr lang="fi-FI" smtClean="0"/>
              <a:pPr/>
              <a:t>27.7.2009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76EC-50E5-4108-9C87-E8616AB884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00BE-2E20-4E7A-9205-0A0B7D2FA86E}" type="datetimeFigureOut">
              <a:rPr lang="fi-FI" smtClean="0"/>
              <a:pPr/>
              <a:t>27.7.2009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76EC-50E5-4108-9C87-E8616AB884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00BE-2E20-4E7A-9205-0A0B7D2FA86E}" type="datetimeFigureOut">
              <a:rPr lang="fi-FI" smtClean="0"/>
              <a:pPr/>
              <a:t>27.7.2009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76EC-50E5-4108-9C87-E8616AB884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00BE-2E20-4E7A-9205-0A0B7D2FA86E}" type="datetimeFigureOut">
              <a:rPr lang="fi-FI" smtClean="0"/>
              <a:pPr/>
              <a:t>27.7.2009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76EC-50E5-4108-9C87-E8616AB884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00BE-2E20-4E7A-9205-0A0B7D2FA86E}" type="datetimeFigureOut">
              <a:rPr lang="fi-FI" smtClean="0"/>
              <a:pPr/>
              <a:t>27.7.2009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76EC-50E5-4108-9C87-E8616AB884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00BE-2E20-4E7A-9205-0A0B7D2FA86E}" type="datetimeFigureOut">
              <a:rPr lang="fi-FI" smtClean="0"/>
              <a:pPr/>
              <a:t>27.7.2009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76EC-50E5-4108-9C87-E8616AB884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00BE-2E20-4E7A-9205-0A0B7D2FA86E}" type="datetimeFigureOut">
              <a:rPr lang="fi-FI" smtClean="0"/>
              <a:pPr/>
              <a:t>27.7.2009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76EC-50E5-4108-9C87-E8616AB884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00BE-2E20-4E7A-9205-0A0B7D2FA86E}" type="datetimeFigureOut">
              <a:rPr lang="fi-FI" smtClean="0"/>
              <a:pPr/>
              <a:t>27.7.2009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76EC-50E5-4108-9C87-E8616AB884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C00BE-2E20-4E7A-9205-0A0B7D2FA86E}" type="datetimeFigureOut">
              <a:rPr lang="fi-FI" smtClean="0"/>
              <a:pPr/>
              <a:t>27.7.2009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B76EC-50E5-4108-9C87-E8616AB884D1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/>
        </p:nvPicPr>
        <p:blipFill>
          <a:blip r:embed="rId2"/>
          <a:srcRect l="5278" r="59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photochemical transformation of organic matter in sea ice and its impact on the functioning of the sea ice ecosystem.</a:t>
            </a:r>
            <a:endParaRPr lang="fi-FI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6304" y="3929066"/>
            <a:ext cx="3874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Susann Haase</a:t>
            </a:r>
          </a:p>
          <a:p>
            <a:pPr algn="ctr"/>
            <a:r>
              <a:rPr lang="fi-FI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University of Helsinki, Finland</a:t>
            </a:r>
            <a:endParaRPr lang="fi-FI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logoWAN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4286256"/>
            <a:ext cx="1493106" cy="5276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3393" t="13014" r="14955" b="17396"/>
          <a:stretch>
            <a:fillRect/>
          </a:stretch>
        </p:blipFill>
        <p:spPr bwMode="auto">
          <a:xfrm>
            <a:off x="428596" y="4143380"/>
            <a:ext cx="95547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1538" y="5455523"/>
            <a:ext cx="7682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Supervisors: Anssi Vähätalo (University of Helsinki)</a:t>
            </a:r>
          </a:p>
          <a:p>
            <a:r>
              <a:rPr lang="fi-FI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fi-FI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Mats Granskog (Norsk Polar Institute in Tromsö)</a:t>
            </a:r>
            <a:endParaRPr lang="fi-FI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aase\Documents\Susann\Bilder\Bilder\Februar2009\IMGP1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357322"/>
            <a:ext cx="7143768" cy="53578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50738" y="681319"/>
            <a:ext cx="6707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Field work on the Baltic Sea, February 2009, Santalla</a:t>
            </a:r>
            <a:endParaRPr lang="fi-FI" sz="2400" dirty="0"/>
          </a:p>
        </p:txBody>
      </p:sp>
      <p:pic>
        <p:nvPicPr>
          <p:cNvPr id="6" name="Picture 1" descr="Picture 0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929090"/>
            <a:ext cx="3714776" cy="278549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71414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solidFill>
                  <a:schemeClr val="tx2"/>
                </a:solidFill>
              </a:rPr>
              <a:t>					Susann Haase, University of Helsinki</a:t>
            </a:r>
            <a:endParaRPr lang="fi-FI" sz="1600" dirty="0">
              <a:solidFill>
                <a:schemeClr val="tx2"/>
              </a:solidFill>
            </a:endParaRPr>
          </a:p>
        </p:txBody>
      </p:sp>
      <p:pic>
        <p:nvPicPr>
          <p:cNvPr id="8" name="Picture 7" descr="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142984"/>
            <a:ext cx="1736197" cy="11563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-32" y="1373675"/>
            <a:ext cx="17075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Sea Ice in the</a:t>
            </a:r>
          </a:p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Baltic Sea</a:t>
            </a:r>
            <a:endParaRPr lang="fi-FI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 descr="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2629856"/>
            <a:ext cx="1736197" cy="11563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-32" y="2857496"/>
            <a:ext cx="1599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DOM</a:t>
            </a:r>
          </a:p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introduction</a:t>
            </a:r>
            <a:endParaRPr lang="fi-FI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 descr="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4130054"/>
            <a:ext cx="1736197" cy="1156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5643578"/>
            <a:ext cx="1736197" cy="115633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-32" y="4498311"/>
            <a:ext cx="1213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Methods</a:t>
            </a:r>
            <a:endParaRPr lang="fi-FI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2" y="5874269"/>
            <a:ext cx="1495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Results and</a:t>
            </a:r>
          </a:p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plans</a:t>
            </a:r>
            <a:endParaRPr lang="fi-FI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05528" y="1357298"/>
            <a:ext cx="3095628" cy="253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ase\Documents\Susann\Bilder\Bilder\März2009\sönke\100MSDCF\DSC01620.JPG"/>
          <p:cNvPicPr>
            <a:picLocks noChangeAspect="1" noChangeArrowheads="1"/>
          </p:cNvPicPr>
          <p:nvPr/>
        </p:nvPicPr>
        <p:blipFill>
          <a:blip r:embed="rId2" cstate="print"/>
          <a:srcRect l="12046"/>
          <a:stretch>
            <a:fillRect/>
          </a:stretch>
        </p:blipFill>
        <p:spPr bwMode="auto">
          <a:xfrm>
            <a:off x="1857356" y="1279056"/>
            <a:ext cx="7142400" cy="5436092"/>
          </a:xfrm>
          <a:prstGeom prst="rect">
            <a:avLst/>
          </a:prstGeom>
          <a:noFill/>
        </p:spPr>
      </p:pic>
      <p:pic>
        <p:nvPicPr>
          <p:cNvPr id="3" name="Picture 2" descr="C:\Users\haase\Documents\Susann\Bilder\Bilder\März2009\sönke\100MSDCF\DSC01507.JPG"/>
          <p:cNvPicPr>
            <a:picLocks noChangeAspect="1" noChangeArrowheads="1"/>
          </p:cNvPicPr>
          <p:nvPr/>
        </p:nvPicPr>
        <p:blipFill>
          <a:blip r:embed="rId3" cstate="print"/>
          <a:srcRect l="32031" t="16155" r="19531" b="25492"/>
          <a:stretch>
            <a:fillRect/>
          </a:stretch>
        </p:blipFill>
        <p:spPr bwMode="auto">
          <a:xfrm>
            <a:off x="3286116" y="2428868"/>
            <a:ext cx="4429156" cy="3571900"/>
          </a:xfrm>
          <a:prstGeom prst="rect">
            <a:avLst/>
          </a:prstGeom>
          <a:noFill/>
        </p:spPr>
      </p:pic>
      <p:pic>
        <p:nvPicPr>
          <p:cNvPr id="4" name="Picture 3" descr="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42984"/>
            <a:ext cx="1736197" cy="11563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-32" y="1373675"/>
            <a:ext cx="17075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Sea Ice in the</a:t>
            </a:r>
          </a:p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Baltic Sea</a:t>
            </a:r>
            <a:endParaRPr lang="fi-FI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2629856"/>
            <a:ext cx="1736197" cy="11563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-32" y="2857496"/>
            <a:ext cx="1599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DOM</a:t>
            </a:r>
          </a:p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introduction</a:t>
            </a:r>
            <a:endParaRPr lang="fi-FI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 descr="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4130054"/>
            <a:ext cx="1736197" cy="1156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5643578"/>
            <a:ext cx="1736197" cy="115633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-32" y="4498311"/>
            <a:ext cx="1213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Methods</a:t>
            </a:r>
            <a:endParaRPr lang="fi-FI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2" y="5874269"/>
            <a:ext cx="1495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Results and</a:t>
            </a:r>
          </a:p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plans</a:t>
            </a:r>
            <a:endParaRPr lang="fi-FI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71414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solidFill>
                  <a:schemeClr val="tx2"/>
                </a:solidFill>
              </a:rPr>
              <a:t>					Susann Haase, University of Helsinki</a:t>
            </a:r>
            <a:endParaRPr lang="fi-FI" sz="16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0738" y="681319"/>
            <a:ext cx="5867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Field work on Svalbard (Norway), March 2009</a:t>
            </a:r>
            <a:endParaRPr lang="fi-FI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286116" y="2428868"/>
            <a:ext cx="4186251" cy="3563147"/>
            <a:chOff x="2386013" y="1571612"/>
            <a:chExt cx="4186251" cy="356314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/>
            <a:srcRect t="4756" r="4248" b="15197"/>
            <a:stretch>
              <a:fillRect/>
            </a:stretch>
          </p:blipFill>
          <p:spPr bwMode="auto">
            <a:xfrm>
              <a:off x="2386013" y="1571612"/>
              <a:ext cx="4186251" cy="3286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4402824" y="4857760"/>
              <a:ext cx="21694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Petrenko and Whitworth (1999)</a:t>
              </a:r>
              <a:endParaRPr lang="fi-FI" sz="1200" dirty="0"/>
            </a:p>
          </p:txBody>
        </p:sp>
      </p:grp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4214818"/>
            <a:ext cx="305891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 descr="sea_ice.png"/>
          <p:cNvPicPr>
            <a:picLocks noChangeAspect="1"/>
          </p:cNvPicPr>
          <p:nvPr/>
        </p:nvPicPr>
        <p:blipFill>
          <a:blip r:embed="rId7"/>
          <a:srcRect t="8377" r="20862" b="6761"/>
          <a:stretch>
            <a:fillRect/>
          </a:stretch>
        </p:blipFill>
        <p:spPr>
          <a:xfrm>
            <a:off x="3009445" y="2143116"/>
            <a:ext cx="5289284" cy="3656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4 -0.09352 L 0.25278 0.21088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15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85860"/>
            <a:ext cx="7142400" cy="541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29454" y="6429396"/>
            <a:ext cx="11592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Zepp et.al (2007)</a:t>
            </a:r>
            <a:endParaRPr lang="fi-FI" sz="1100" dirty="0"/>
          </a:p>
        </p:txBody>
      </p:sp>
      <p:pic>
        <p:nvPicPr>
          <p:cNvPr id="16" name="Picture 1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2984"/>
            <a:ext cx="1736197" cy="115633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-32" y="1373675"/>
            <a:ext cx="17075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Sea Ice in the</a:t>
            </a:r>
          </a:p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Baltic Sea</a:t>
            </a:r>
            <a:endParaRPr lang="fi-FI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Picture 17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2629856"/>
            <a:ext cx="1736197" cy="115633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-32" y="2857496"/>
            <a:ext cx="1599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DOM</a:t>
            </a:r>
          </a:p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introduction</a:t>
            </a:r>
            <a:endParaRPr lang="fi-FI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19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4130054"/>
            <a:ext cx="1736197" cy="1156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5643578"/>
            <a:ext cx="1736197" cy="115633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-32" y="4498311"/>
            <a:ext cx="1213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Methods</a:t>
            </a:r>
            <a:endParaRPr lang="fi-FI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32" y="5874269"/>
            <a:ext cx="1495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Results and</a:t>
            </a:r>
          </a:p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plans</a:t>
            </a:r>
            <a:endParaRPr lang="fi-FI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85852" y="71414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solidFill>
                  <a:schemeClr val="tx2"/>
                </a:solidFill>
              </a:rPr>
              <a:t>					Susann Haase, University of Helsinki</a:t>
            </a:r>
            <a:endParaRPr lang="fi-FI" sz="1600" dirty="0">
              <a:solidFill>
                <a:schemeClr val="tx2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785918" y="4286256"/>
            <a:ext cx="4214842" cy="338554"/>
            <a:chOff x="1785918" y="4286256"/>
            <a:chExt cx="4214842" cy="338554"/>
          </a:xfrm>
        </p:grpSpPr>
        <p:sp>
          <p:nvSpPr>
            <p:cNvPr id="5" name="Rectangle 4"/>
            <p:cNvSpPr/>
            <p:nvPr/>
          </p:nvSpPr>
          <p:spPr>
            <a:xfrm>
              <a:off x="1857356" y="4357694"/>
              <a:ext cx="4143404" cy="21431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85918" y="4286256"/>
              <a:ext cx="8137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b="1" dirty="0" smtClean="0"/>
                <a:t>SEA ICE</a:t>
              </a:r>
              <a:endParaRPr lang="fi-FI" sz="1600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072925" y="681319"/>
            <a:ext cx="2499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Biochemical cycles</a:t>
            </a:r>
            <a:endParaRPr lang="fi-FI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2411413" y="681002"/>
            <a:ext cx="6089677" cy="4619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2287957" y="1562100"/>
            <a:ext cx="4853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fi-FI" sz="2400" dirty="0" smtClean="0"/>
              <a:t> complex mixture of organic material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3108" y="3883887"/>
            <a:ext cx="6657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solidFill>
                  <a:srgbClr val="FF0000"/>
                </a:solidFill>
              </a:rPr>
              <a:t>What happens to DOM during the freezing process?</a:t>
            </a:r>
          </a:p>
          <a:p>
            <a:r>
              <a:rPr lang="fi-FI" sz="2400" dirty="0" smtClean="0">
                <a:solidFill>
                  <a:srgbClr val="FF0000"/>
                </a:solidFill>
              </a:rPr>
              <a:t>Entraped or expelled?</a:t>
            </a:r>
            <a:endParaRPr lang="fi-FI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4753285"/>
            <a:ext cx="6212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solidFill>
                  <a:srgbClr val="FF0000"/>
                </a:solidFill>
              </a:rPr>
              <a:t>How much DOM is in the ice (abiotic condition)?</a:t>
            </a:r>
            <a:endParaRPr lang="fi-FI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08" y="5286388"/>
            <a:ext cx="6517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solidFill>
                  <a:srgbClr val="FF0000"/>
                </a:solidFill>
              </a:rPr>
              <a:t>What happens to the DOM in the ice during aging?</a:t>
            </a:r>
            <a:endParaRPr lang="fi-FI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4" y="1935484"/>
            <a:ext cx="2942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- dissolved (&lt; 0.45µm)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98515" y="2285993"/>
            <a:ext cx="2969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- absorbing light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01085" y="2643182"/>
            <a:ext cx="4617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- microbial – and photodegradation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4038" y="3000372"/>
            <a:ext cx="3315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- heterotrophic food web</a:t>
            </a:r>
          </a:p>
        </p:txBody>
      </p:sp>
      <p:pic>
        <p:nvPicPr>
          <p:cNvPr id="14" name="Picture 13" descr="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1736197" cy="115633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-32" y="1373675"/>
            <a:ext cx="17075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Sea Ice in the</a:t>
            </a:r>
          </a:p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Baltic Sea</a:t>
            </a:r>
            <a:endParaRPr lang="fi-FI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Picture 15" descr="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2629856"/>
            <a:ext cx="1736197" cy="115633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-32" y="2857496"/>
            <a:ext cx="1599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DOM</a:t>
            </a:r>
          </a:p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introduction</a:t>
            </a:r>
            <a:endParaRPr lang="fi-FI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Picture 17" descr="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4130054"/>
            <a:ext cx="1736197" cy="1156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5643578"/>
            <a:ext cx="1736197" cy="115633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-32" y="4498311"/>
            <a:ext cx="1213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Methods</a:t>
            </a:r>
            <a:endParaRPr lang="fi-FI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2" y="5874269"/>
            <a:ext cx="1495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Results and</a:t>
            </a:r>
          </a:p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plans</a:t>
            </a:r>
            <a:endParaRPr lang="fi-FI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5852" y="71414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solidFill>
                  <a:schemeClr val="tx2"/>
                </a:solidFill>
              </a:rPr>
              <a:t>					Susann Haase, University of Helsinki</a:t>
            </a:r>
            <a:endParaRPr lang="fi-FI" sz="1600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57422" y="681319"/>
            <a:ext cx="625722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i-FI" sz="2400" dirty="0" smtClean="0"/>
              <a:t>Chromophoric dissolved organic matter (CDOM):</a:t>
            </a:r>
            <a:endParaRPr lang="fi-FI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357422" y="3896029"/>
            <a:ext cx="5571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sym typeface="Wingdings" pitchFamily="2" charset="2"/>
              </a:rPr>
              <a:t> Not much known about DOM in sea ice!</a:t>
            </a:r>
            <a:endParaRPr lang="fi-FI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143108" y="3500438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solidFill>
                  <a:srgbClr val="FF0000"/>
                </a:solidFill>
              </a:rPr>
              <a:t>In Sea Ice:</a:t>
            </a:r>
            <a:endParaRPr lang="fi-FI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5" grpId="0"/>
      <p:bldP spid="20" grpId="0"/>
      <p:bldP spid="21" grpId="0"/>
      <p:bldP spid="24" grpId="0"/>
      <p:bldP spid="24" grpId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411413" y="681002"/>
            <a:ext cx="6089677" cy="4619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xtBox 1"/>
          <p:cNvSpPr txBox="1"/>
          <p:nvPr/>
        </p:nvSpPr>
        <p:spPr>
          <a:xfrm>
            <a:off x="2291066" y="1585729"/>
            <a:ext cx="34953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CDOM: absorption spectra</a:t>
            </a:r>
          </a:p>
          <a:p>
            <a:pPr>
              <a:buFont typeface="Wingdings"/>
              <a:buChar char="è"/>
            </a:pPr>
            <a:r>
              <a:rPr lang="fi-FI" sz="2400" dirty="0" smtClean="0">
                <a:sym typeface="Wingdings" pitchFamily="2" charset="2"/>
              </a:rPr>
              <a:t>Quantity of DOM </a:t>
            </a:r>
          </a:p>
          <a:p>
            <a:pPr>
              <a:buFont typeface="Wingdings"/>
              <a:buChar char="è"/>
            </a:pPr>
            <a:r>
              <a:rPr lang="fi-FI" sz="2400" dirty="0" smtClean="0">
                <a:sym typeface="Wingdings" pitchFamily="2" charset="2"/>
              </a:rPr>
              <a:t>Quality (spectral slope)</a:t>
            </a:r>
            <a:endParaRPr lang="fi-FI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02729" y="2857496"/>
            <a:ext cx="39837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FDOM: fluorescent DOM</a:t>
            </a:r>
          </a:p>
          <a:p>
            <a:r>
              <a:rPr lang="fi-FI" sz="2400" dirty="0" smtClean="0">
                <a:sym typeface="Wingdings" pitchFamily="2" charset="2"/>
              </a:rPr>
              <a:t>3-dimensional plots (EEMs) </a:t>
            </a:r>
          </a:p>
          <a:p>
            <a:r>
              <a:rPr lang="fi-FI" sz="2400" dirty="0" smtClean="0">
                <a:sym typeface="Wingdings" pitchFamily="2" charset="2"/>
              </a:rPr>
              <a:t>characteristic components</a:t>
            </a:r>
            <a:endParaRPr lang="fi-FI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5984" y="4098201"/>
            <a:ext cx="2857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Molecular size distribution (LC-SEC)</a:t>
            </a:r>
          </a:p>
          <a:p>
            <a:r>
              <a:rPr lang="fi-FI" sz="2400" dirty="0" smtClean="0">
                <a:sym typeface="Wingdings" pitchFamily="2" charset="2"/>
              </a:rPr>
              <a:t> Quality of DOM</a:t>
            </a:r>
            <a:endParaRPr lang="fi-FI" sz="2400" dirty="0"/>
          </a:p>
        </p:txBody>
      </p:sp>
      <p:pic>
        <p:nvPicPr>
          <p:cNvPr id="6" name="Picture 4" descr="C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6837" y="4000504"/>
            <a:ext cx="3715757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allunscaled_co081120lines.jpg"/>
          <p:cNvPicPr>
            <a:picLocks noChangeAspect="1"/>
          </p:cNvPicPr>
          <p:nvPr/>
        </p:nvPicPr>
        <p:blipFill>
          <a:blip r:embed="rId3"/>
          <a:srcRect t="61849"/>
          <a:stretch>
            <a:fillRect/>
          </a:stretch>
        </p:blipFill>
        <p:spPr bwMode="auto">
          <a:xfrm>
            <a:off x="5357819" y="4112920"/>
            <a:ext cx="3714776" cy="267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42984"/>
            <a:ext cx="1736197" cy="11563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-32" y="1373675"/>
            <a:ext cx="17075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Sea Ice in the</a:t>
            </a:r>
          </a:p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Baltic Sea</a:t>
            </a:r>
            <a:endParaRPr lang="fi-FI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 descr="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2629856"/>
            <a:ext cx="1736197" cy="11563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-32" y="2857496"/>
            <a:ext cx="1599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DOM</a:t>
            </a:r>
          </a:p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introduction</a:t>
            </a:r>
            <a:endParaRPr lang="fi-FI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 descr="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4130054"/>
            <a:ext cx="1736197" cy="1156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5643578"/>
            <a:ext cx="1736197" cy="115633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-32" y="4498311"/>
            <a:ext cx="1213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Methods</a:t>
            </a:r>
            <a:endParaRPr lang="fi-FI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2" y="5874269"/>
            <a:ext cx="1495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Results and</a:t>
            </a:r>
          </a:p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plans</a:t>
            </a:r>
            <a:endParaRPr lang="fi-FI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5852" y="71414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solidFill>
                  <a:schemeClr val="tx2"/>
                </a:solidFill>
              </a:rPr>
              <a:t>					Susann Haase, University of Helsinki</a:t>
            </a:r>
            <a:endParaRPr lang="fi-FI" sz="16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0298" y="681319"/>
            <a:ext cx="5898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Behaviour of DOM during freeze fractionation</a:t>
            </a:r>
            <a:endParaRPr lang="fi-FI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9" grpId="0"/>
      <p:bldP spid="11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2411413" y="681002"/>
            <a:ext cx="6089677" cy="4619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47" name="Group 46"/>
          <p:cNvGrpSpPr/>
          <p:nvPr/>
        </p:nvGrpSpPr>
        <p:grpSpPr>
          <a:xfrm>
            <a:off x="5572132" y="3071810"/>
            <a:ext cx="3571900" cy="2993902"/>
            <a:chOff x="5214942" y="3071810"/>
            <a:chExt cx="3571900" cy="2993902"/>
          </a:xfrm>
        </p:grpSpPr>
        <p:sp>
          <p:nvSpPr>
            <p:cNvPr id="22" name="Freeform 21"/>
            <p:cNvSpPr/>
            <p:nvPr/>
          </p:nvSpPr>
          <p:spPr>
            <a:xfrm>
              <a:off x="5385479" y="3470653"/>
              <a:ext cx="3201751" cy="2297860"/>
            </a:xfrm>
            <a:custGeom>
              <a:avLst/>
              <a:gdLst>
                <a:gd name="connsiteX0" fmla="*/ 928254 w 2625436"/>
                <a:gd name="connsiteY0" fmla="*/ 90054 h 1995510"/>
                <a:gd name="connsiteX1" fmla="*/ 886691 w 2625436"/>
                <a:gd name="connsiteY1" fmla="*/ 69272 h 1995510"/>
                <a:gd name="connsiteX2" fmla="*/ 865909 w 2625436"/>
                <a:gd name="connsiteY2" fmla="*/ 55418 h 1995510"/>
                <a:gd name="connsiteX3" fmla="*/ 817418 w 2625436"/>
                <a:gd name="connsiteY3" fmla="*/ 41563 h 1995510"/>
                <a:gd name="connsiteX4" fmla="*/ 713509 w 2625436"/>
                <a:gd name="connsiteY4" fmla="*/ 48491 h 1995510"/>
                <a:gd name="connsiteX5" fmla="*/ 671945 w 2625436"/>
                <a:gd name="connsiteY5" fmla="*/ 76200 h 1995510"/>
                <a:gd name="connsiteX6" fmla="*/ 630382 w 2625436"/>
                <a:gd name="connsiteY6" fmla="*/ 90054 h 1995510"/>
                <a:gd name="connsiteX7" fmla="*/ 609600 w 2625436"/>
                <a:gd name="connsiteY7" fmla="*/ 103909 h 1995510"/>
                <a:gd name="connsiteX8" fmla="*/ 540327 w 2625436"/>
                <a:gd name="connsiteY8" fmla="*/ 124691 h 1995510"/>
                <a:gd name="connsiteX9" fmla="*/ 450273 w 2625436"/>
                <a:gd name="connsiteY9" fmla="*/ 117763 h 1995510"/>
                <a:gd name="connsiteX10" fmla="*/ 422563 w 2625436"/>
                <a:gd name="connsiteY10" fmla="*/ 110836 h 1995510"/>
                <a:gd name="connsiteX11" fmla="*/ 374073 w 2625436"/>
                <a:gd name="connsiteY11" fmla="*/ 103909 h 1995510"/>
                <a:gd name="connsiteX12" fmla="*/ 339436 w 2625436"/>
                <a:gd name="connsiteY12" fmla="*/ 96981 h 1995510"/>
                <a:gd name="connsiteX13" fmla="*/ 207818 w 2625436"/>
                <a:gd name="connsiteY13" fmla="*/ 76200 h 1995510"/>
                <a:gd name="connsiteX14" fmla="*/ 187036 w 2625436"/>
                <a:gd name="connsiteY14" fmla="*/ 69272 h 1995510"/>
                <a:gd name="connsiteX15" fmla="*/ 90054 w 2625436"/>
                <a:gd name="connsiteY15" fmla="*/ 55418 h 1995510"/>
                <a:gd name="connsiteX16" fmla="*/ 55418 w 2625436"/>
                <a:gd name="connsiteY16" fmla="*/ 62345 h 1995510"/>
                <a:gd name="connsiteX17" fmla="*/ 48491 w 2625436"/>
                <a:gd name="connsiteY17" fmla="*/ 83127 h 1995510"/>
                <a:gd name="connsiteX18" fmla="*/ 55418 w 2625436"/>
                <a:gd name="connsiteY18" fmla="*/ 103909 h 1995510"/>
                <a:gd name="connsiteX19" fmla="*/ 69273 w 2625436"/>
                <a:gd name="connsiteY19" fmla="*/ 159327 h 1995510"/>
                <a:gd name="connsiteX20" fmla="*/ 76200 w 2625436"/>
                <a:gd name="connsiteY20" fmla="*/ 221672 h 1995510"/>
                <a:gd name="connsiteX21" fmla="*/ 83127 w 2625436"/>
                <a:gd name="connsiteY21" fmla="*/ 249381 h 1995510"/>
                <a:gd name="connsiteX22" fmla="*/ 90054 w 2625436"/>
                <a:gd name="connsiteY22" fmla="*/ 290945 h 1995510"/>
                <a:gd name="connsiteX23" fmla="*/ 96982 w 2625436"/>
                <a:gd name="connsiteY23" fmla="*/ 464127 h 1995510"/>
                <a:gd name="connsiteX24" fmla="*/ 110836 w 2625436"/>
                <a:gd name="connsiteY24" fmla="*/ 505691 h 1995510"/>
                <a:gd name="connsiteX25" fmla="*/ 103909 w 2625436"/>
                <a:gd name="connsiteY25" fmla="*/ 630381 h 1995510"/>
                <a:gd name="connsiteX26" fmla="*/ 96982 w 2625436"/>
                <a:gd name="connsiteY26" fmla="*/ 658091 h 1995510"/>
                <a:gd name="connsiteX27" fmla="*/ 90054 w 2625436"/>
                <a:gd name="connsiteY27" fmla="*/ 692727 h 1995510"/>
                <a:gd name="connsiteX28" fmla="*/ 76200 w 2625436"/>
                <a:gd name="connsiteY28" fmla="*/ 762000 h 1995510"/>
                <a:gd name="connsiteX29" fmla="*/ 62345 w 2625436"/>
                <a:gd name="connsiteY29" fmla="*/ 949036 h 1995510"/>
                <a:gd name="connsiteX30" fmla="*/ 48491 w 2625436"/>
                <a:gd name="connsiteY30" fmla="*/ 976745 h 1995510"/>
                <a:gd name="connsiteX31" fmla="*/ 41563 w 2625436"/>
                <a:gd name="connsiteY31" fmla="*/ 1011381 h 1995510"/>
                <a:gd name="connsiteX32" fmla="*/ 34636 w 2625436"/>
                <a:gd name="connsiteY32" fmla="*/ 1052945 h 1995510"/>
                <a:gd name="connsiteX33" fmla="*/ 27709 w 2625436"/>
                <a:gd name="connsiteY33" fmla="*/ 1073727 h 1995510"/>
                <a:gd name="connsiteX34" fmla="*/ 20782 w 2625436"/>
                <a:gd name="connsiteY34" fmla="*/ 1143000 h 1995510"/>
                <a:gd name="connsiteX35" fmla="*/ 6927 w 2625436"/>
                <a:gd name="connsiteY35" fmla="*/ 1572491 h 1995510"/>
                <a:gd name="connsiteX36" fmla="*/ 0 w 2625436"/>
                <a:gd name="connsiteY36" fmla="*/ 1662545 h 1995510"/>
                <a:gd name="connsiteX37" fmla="*/ 6927 w 2625436"/>
                <a:gd name="connsiteY37" fmla="*/ 1884218 h 1995510"/>
                <a:gd name="connsiteX38" fmla="*/ 13854 w 2625436"/>
                <a:gd name="connsiteY38" fmla="*/ 1905000 h 1995510"/>
                <a:gd name="connsiteX39" fmla="*/ 34636 w 2625436"/>
                <a:gd name="connsiteY39" fmla="*/ 1911927 h 1995510"/>
                <a:gd name="connsiteX40" fmla="*/ 83127 w 2625436"/>
                <a:gd name="connsiteY40" fmla="*/ 1918854 h 1995510"/>
                <a:gd name="connsiteX41" fmla="*/ 187036 w 2625436"/>
                <a:gd name="connsiteY41" fmla="*/ 1925781 h 1995510"/>
                <a:gd name="connsiteX42" fmla="*/ 457200 w 2625436"/>
                <a:gd name="connsiteY42" fmla="*/ 1939636 h 1995510"/>
                <a:gd name="connsiteX43" fmla="*/ 526473 w 2625436"/>
                <a:gd name="connsiteY43" fmla="*/ 1953491 h 1995510"/>
                <a:gd name="connsiteX44" fmla="*/ 588818 w 2625436"/>
                <a:gd name="connsiteY44" fmla="*/ 1960418 h 1995510"/>
                <a:gd name="connsiteX45" fmla="*/ 824345 w 2625436"/>
                <a:gd name="connsiteY45" fmla="*/ 1967345 h 1995510"/>
                <a:gd name="connsiteX46" fmla="*/ 1406236 w 2625436"/>
                <a:gd name="connsiteY46" fmla="*/ 1967345 h 1995510"/>
                <a:gd name="connsiteX47" fmla="*/ 1454727 w 2625436"/>
                <a:gd name="connsiteY47" fmla="*/ 1960418 h 1995510"/>
                <a:gd name="connsiteX48" fmla="*/ 2001982 w 2625436"/>
                <a:gd name="connsiteY48" fmla="*/ 1946563 h 1995510"/>
                <a:gd name="connsiteX49" fmla="*/ 2036618 w 2625436"/>
                <a:gd name="connsiteY49" fmla="*/ 1932709 h 1995510"/>
                <a:gd name="connsiteX50" fmla="*/ 2216727 w 2625436"/>
                <a:gd name="connsiteY50" fmla="*/ 1918854 h 1995510"/>
                <a:gd name="connsiteX51" fmla="*/ 2320636 w 2625436"/>
                <a:gd name="connsiteY51" fmla="*/ 1898072 h 1995510"/>
                <a:gd name="connsiteX52" fmla="*/ 2362200 w 2625436"/>
                <a:gd name="connsiteY52" fmla="*/ 1891145 h 1995510"/>
                <a:gd name="connsiteX53" fmla="*/ 2459182 w 2625436"/>
                <a:gd name="connsiteY53" fmla="*/ 1877291 h 1995510"/>
                <a:gd name="connsiteX54" fmla="*/ 2479963 w 2625436"/>
                <a:gd name="connsiteY54" fmla="*/ 1870363 h 1995510"/>
                <a:gd name="connsiteX55" fmla="*/ 2618509 w 2625436"/>
                <a:gd name="connsiteY55" fmla="*/ 1884218 h 1995510"/>
                <a:gd name="connsiteX56" fmla="*/ 2625436 w 2625436"/>
                <a:gd name="connsiteY56" fmla="*/ 1863436 h 1995510"/>
                <a:gd name="connsiteX57" fmla="*/ 2604654 w 2625436"/>
                <a:gd name="connsiteY57" fmla="*/ 1814945 h 1995510"/>
                <a:gd name="connsiteX58" fmla="*/ 2597727 w 2625436"/>
                <a:gd name="connsiteY58" fmla="*/ 1794163 h 1995510"/>
                <a:gd name="connsiteX59" fmla="*/ 2583873 w 2625436"/>
                <a:gd name="connsiteY59" fmla="*/ 1724891 h 1995510"/>
                <a:gd name="connsiteX60" fmla="*/ 2583873 w 2625436"/>
                <a:gd name="connsiteY60" fmla="*/ 1302327 h 1995510"/>
                <a:gd name="connsiteX61" fmla="*/ 2590800 w 2625436"/>
                <a:gd name="connsiteY61" fmla="*/ 1281545 h 1995510"/>
                <a:gd name="connsiteX62" fmla="*/ 2604654 w 2625436"/>
                <a:gd name="connsiteY62" fmla="*/ 1233054 h 1995510"/>
                <a:gd name="connsiteX63" fmla="*/ 2590800 w 2625436"/>
                <a:gd name="connsiteY63" fmla="*/ 1191491 h 1995510"/>
                <a:gd name="connsiteX64" fmla="*/ 2583873 w 2625436"/>
                <a:gd name="connsiteY64" fmla="*/ 1156854 h 1995510"/>
                <a:gd name="connsiteX65" fmla="*/ 2570018 w 2625436"/>
                <a:gd name="connsiteY65" fmla="*/ 1122218 h 1995510"/>
                <a:gd name="connsiteX66" fmla="*/ 2549236 w 2625436"/>
                <a:gd name="connsiteY66" fmla="*/ 1073727 h 1995510"/>
                <a:gd name="connsiteX67" fmla="*/ 2549236 w 2625436"/>
                <a:gd name="connsiteY67" fmla="*/ 755072 h 1995510"/>
                <a:gd name="connsiteX68" fmla="*/ 2535382 w 2625436"/>
                <a:gd name="connsiteY68" fmla="*/ 318654 h 1995510"/>
                <a:gd name="connsiteX69" fmla="*/ 2528454 w 2625436"/>
                <a:gd name="connsiteY69" fmla="*/ 290945 h 1995510"/>
                <a:gd name="connsiteX70" fmla="*/ 2521527 w 2625436"/>
                <a:gd name="connsiteY70" fmla="*/ 221672 h 1995510"/>
                <a:gd name="connsiteX71" fmla="*/ 2514600 w 2625436"/>
                <a:gd name="connsiteY71" fmla="*/ 187036 h 1995510"/>
                <a:gd name="connsiteX72" fmla="*/ 2507673 w 2625436"/>
                <a:gd name="connsiteY72" fmla="*/ 145472 h 1995510"/>
                <a:gd name="connsiteX73" fmla="*/ 2500745 w 2625436"/>
                <a:gd name="connsiteY73" fmla="*/ 27709 h 1995510"/>
                <a:gd name="connsiteX74" fmla="*/ 2479963 w 2625436"/>
                <a:gd name="connsiteY74" fmla="*/ 13854 h 1995510"/>
                <a:gd name="connsiteX75" fmla="*/ 2417618 w 2625436"/>
                <a:gd name="connsiteY75" fmla="*/ 0 h 1995510"/>
                <a:gd name="connsiteX76" fmla="*/ 2355273 w 2625436"/>
                <a:gd name="connsiteY76" fmla="*/ 13854 h 1995510"/>
                <a:gd name="connsiteX77" fmla="*/ 2341418 w 2625436"/>
                <a:gd name="connsiteY77" fmla="*/ 34636 h 1995510"/>
                <a:gd name="connsiteX78" fmla="*/ 2299854 w 2625436"/>
                <a:gd name="connsiteY78" fmla="*/ 62345 h 1995510"/>
                <a:gd name="connsiteX79" fmla="*/ 2258291 w 2625436"/>
                <a:gd name="connsiteY79" fmla="*/ 96981 h 1995510"/>
                <a:gd name="connsiteX80" fmla="*/ 2216727 w 2625436"/>
                <a:gd name="connsiteY80" fmla="*/ 110836 h 1995510"/>
                <a:gd name="connsiteX81" fmla="*/ 2168236 w 2625436"/>
                <a:gd name="connsiteY81" fmla="*/ 124691 h 1995510"/>
                <a:gd name="connsiteX82" fmla="*/ 2154382 w 2625436"/>
                <a:gd name="connsiteY82" fmla="*/ 124691 h 199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625436" h="1995510">
                  <a:moveTo>
                    <a:pt x="928254" y="90054"/>
                  </a:moveTo>
                  <a:cubicBezTo>
                    <a:pt x="868705" y="50355"/>
                    <a:pt x="944045" y="97949"/>
                    <a:pt x="886691" y="69272"/>
                  </a:cubicBezTo>
                  <a:cubicBezTo>
                    <a:pt x="879244" y="65549"/>
                    <a:pt x="873356" y="59141"/>
                    <a:pt x="865909" y="55418"/>
                  </a:cubicBezTo>
                  <a:cubicBezTo>
                    <a:pt x="855974" y="50451"/>
                    <a:pt x="826292" y="43782"/>
                    <a:pt x="817418" y="41563"/>
                  </a:cubicBezTo>
                  <a:cubicBezTo>
                    <a:pt x="782782" y="43872"/>
                    <a:pt x="747278" y="40451"/>
                    <a:pt x="713509" y="48491"/>
                  </a:cubicBezTo>
                  <a:cubicBezTo>
                    <a:pt x="697311" y="52348"/>
                    <a:pt x="685800" y="66964"/>
                    <a:pt x="671945" y="76200"/>
                  </a:cubicBezTo>
                  <a:cubicBezTo>
                    <a:pt x="659794" y="84301"/>
                    <a:pt x="630382" y="90054"/>
                    <a:pt x="630382" y="90054"/>
                  </a:cubicBezTo>
                  <a:cubicBezTo>
                    <a:pt x="623455" y="94672"/>
                    <a:pt x="617208" y="100528"/>
                    <a:pt x="609600" y="103909"/>
                  </a:cubicBezTo>
                  <a:cubicBezTo>
                    <a:pt x="587924" y="113543"/>
                    <a:pt x="563351" y="118934"/>
                    <a:pt x="540327" y="124691"/>
                  </a:cubicBezTo>
                  <a:cubicBezTo>
                    <a:pt x="510309" y="122382"/>
                    <a:pt x="480173" y="121281"/>
                    <a:pt x="450273" y="117763"/>
                  </a:cubicBezTo>
                  <a:cubicBezTo>
                    <a:pt x="440817" y="116651"/>
                    <a:pt x="431930" y="112539"/>
                    <a:pt x="422563" y="110836"/>
                  </a:cubicBezTo>
                  <a:cubicBezTo>
                    <a:pt x="406499" y="107915"/>
                    <a:pt x="390178" y="106593"/>
                    <a:pt x="374073" y="103909"/>
                  </a:cubicBezTo>
                  <a:cubicBezTo>
                    <a:pt x="362459" y="101973"/>
                    <a:pt x="351031" y="99027"/>
                    <a:pt x="339436" y="96981"/>
                  </a:cubicBezTo>
                  <a:cubicBezTo>
                    <a:pt x="269161" y="84579"/>
                    <a:pt x="267287" y="84695"/>
                    <a:pt x="207818" y="76200"/>
                  </a:cubicBezTo>
                  <a:cubicBezTo>
                    <a:pt x="200891" y="73891"/>
                    <a:pt x="194265" y="70305"/>
                    <a:pt x="187036" y="69272"/>
                  </a:cubicBezTo>
                  <a:cubicBezTo>
                    <a:pt x="80793" y="54094"/>
                    <a:pt x="141551" y="72583"/>
                    <a:pt x="90054" y="55418"/>
                  </a:cubicBezTo>
                  <a:cubicBezTo>
                    <a:pt x="78509" y="57727"/>
                    <a:pt x="65214" y="55814"/>
                    <a:pt x="55418" y="62345"/>
                  </a:cubicBezTo>
                  <a:cubicBezTo>
                    <a:pt x="49342" y="66395"/>
                    <a:pt x="48491" y="75825"/>
                    <a:pt x="48491" y="83127"/>
                  </a:cubicBezTo>
                  <a:cubicBezTo>
                    <a:pt x="48491" y="90429"/>
                    <a:pt x="53647" y="96825"/>
                    <a:pt x="55418" y="103909"/>
                  </a:cubicBezTo>
                  <a:lnTo>
                    <a:pt x="69273" y="159327"/>
                  </a:lnTo>
                  <a:cubicBezTo>
                    <a:pt x="71582" y="180109"/>
                    <a:pt x="73021" y="201006"/>
                    <a:pt x="76200" y="221672"/>
                  </a:cubicBezTo>
                  <a:cubicBezTo>
                    <a:pt x="77648" y="231082"/>
                    <a:pt x="81260" y="240045"/>
                    <a:pt x="83127" y="249381"/>
                  </a:cubicBezTo>
                  <a:cubicBezTo>
                    <a:pt x="85881" y="263154"/>
                    <a:pt x="87745" y="277090"/>
                    <a:pt x="90054" y="290945"/>
                  </a:cubicBezTo>
                  <a:cubicBezTo>
                    <a:pt x="92363" y="348672"/>
                    <a:pt x="91417" y="406622"/>
                    <a:pt x="96982" y="464127"/>
                  </a:cubicBezTo>
                  <a:cubicBezTo>
                    <a:pt x="98389" y="478663"/>
                    <a:pt x="110228" y="491100"/>
                    <a:pt x="110836" y="505691"/>
                  </a:cubicBezTo>
                  <a:cubicBezTo>
                    <a:pt x="112569" y="547282"/>
                    <a:pt x="107678" y="588925"/>
                    <a:pt x="103909" y="630381"/>
                  </a:cubicBezTo>
                  <a:cubicBezTo>
                    <a:pt x="103047" y="639863"/>
                    <a:pt x="99047" y="648797"/>
                    <a:pt x="96982" y="658091"/>
                  </a:cubicBezTo>
                  <a:cubicBezTo>
                    <a:pt x="94428" y="669585"/>
                    <a:pt x="92160" y="681143"/>
                    <a:pt x="90054" y="692727"/>
                  </a:cubicBezTo>
                  <a:cubicBezTo>
                    <a:pt x="78728" y="755018"/>
                    <a:pt x="88454" y="712981"/>
                    <a:pt x="76200" y="762000"/>
                  </a:cubicBezTo>
                  <a:cubicBezTo>
                    <a:pt x="76082" y="764240"/>
                    <a:pt x="71423" y="912725"/>
                    <a:pt x="62345" y="949036"/>
                  </a:cubicBezTo>
                  <a:cubicBezTo>
                    <a:pt x="59840" y="959054"/>
                    <a:pt x="53109" y="967509"/>
                    <a:pt x="48491" y="976745"/>
                  </a:cubicBezTo>
                  <a:cubicBezTo>
                    <a:pt x="46182" y="988290"/>
                    <a:pt x="43669" y="999797"/>
                    <a:pt x="41563" y="1011381"/>
                  </a:cubicBezTo>
                  <a:cubicBezTo>
                    <a:pt x="39050" y="1025200"/>
                    <a:pt x="37683" y="1039234"/>
                    <a:pt x="34636" y="1052945"/>
                  </a:cubicBezTo>
                  <a:cubicBezTo>
                    <a:pt x="33052" y="1060073"/>
                    <a:pt x="30018" y="1066800"/>
                    <a:pt x="27709" y="1073727"/>
                  </a:cubicBezTo>
                  <a:cubicBezTo>
                    <a:pt x="25400" y="1096818"/>
                    <a:pt x="21464" y="1119804"/>
                    <a:pt x="20782" y="1143000"/>
                  </a:cubicBezTo>
                  <a:cubicBezTo>
                    <a:pt x="8017" y="1576993"/>
                    <a:pt x="46742" y="1413220"/>
                    <a:pt x="6927" y="1572491"/>
                  </a:cubicBezTo>
                  <a:cubicBezTo>
                    <a:pt x="4618" y="1602509"/>
                    <a:pt x="0" y="1632438"/>
                    <a:pt x="0" y="1662545"/>
                  </a:cubicBezTo>
                  <a:cubicBezTo>
                    <a:pt x="0" y="1736472"/>
                    <a:pt x="2710" y="1810411"/>
                    <a:pt x="6927" y="1884218"/>
                  </a:cubicBezTo>
                  <a:cubicBezTo>
                    <a:pt x="7344" y="1891508"/>
                    <a:pt x="8691" y="1899837"/>
                    <a:pt x="13854" y="1905000"/>
                  </a:cubicBezTo>
                  <a:cubicBezTo>
                    <a:pt x="19017" y="1910163"/>
                    <a:pt x="27476" y="1910495"/>
                    <a:pt x="34636" y="1911927"/>
                  </a:cubicBezTo>
                  <a:cubicBezTo>
                    <a:pt x="50647" y="1915129"/>
                    <a:pt x="66866" y="1917376"/>
                    <a:pt x="83127" y="1918854"/>
                  </a:cubicBezTo>
                  <a:cubicBezTo>
                    <a:pt x="117698" y="1921997"/>
                    <a:pt x="152400" y="1923472"/>
                    <a:pt x="187036" y="1925781"/>
                  </a:cubicBezTo>
                  <a:cubicBezTo>
                    <a:pt x="299347" y="1953862"/>
                    <a:pt x="152876" y="1919348"/>
                    <a:pt x="457200" y="1939636"/>
                  </a:cubicBezTo>
                  <a:cubicBezTo>
                    <a:pt x="480696" y="1941202"/>
                    <a:pt x="503069" y="1950891"/>
                    <a:pt x="526473" y="1953491"/>
                  </a:cubicBezTo>
                  <a:cubicBezTo>
                    <a:pt x="547255" y="1955800"/>
                    <a:pt x="567931" y="1959447"/>
                    <a:pt x="588818" y="1960418"/>
                  </a:cubicBezTo>
                  <a:cubicBezTo>
                    <a:pt x="667276" y="1964067"/>
                    <a:pt x="745836" y="1965036"/>
                    <a:pt x="824345" y="1967345"/>
                  </a:cubicBezTo>
                  <a:cubicBezTo>
                    <a:pt x="1049672" y="1995510"/>
                    <a:pt x="901139" y="1979516"/>
                    <a:pt x="1406236" y="1967345"/>
                  </a:cubicBezTo>
                  <a:cubicBezTo>
                    <a:pt x="1422559" y="1966952"/>
                    <a:pt x="1438426" y="1961349"/>
                    <a:pt x="1454727" y="1960418"/>
                  </a:cubicBezTo>
                  <a:cubicBezTo>
                    <a:pt x="1588455" y="1952777"/>
                    <a:pt x="1907982" y="1948406"/>
                    <a:pt x="2001982" y="1946563"/>
                  </a:cubicBezTo>
                  <a:cubicBezTo>
                    <a:pt x="2013527" y="1941945"/>
                    <a:pt x="2024708" y="1936282"/>
                    <a:pt x="2036618" y="1932709"/>
                  </a:cubicBezTo>
                  <a:cubicBezTo>
                    <a:pt x="2086278" y="1917811"/>
                    <a:pt x="2193819" y="1919945"/>
                    <a:pt x="2216727" y="1918854"/>
                  </a:cubicBezTo>
                  <a:cubicBezTo>
                    <a:pt x="2293588" y="1910314"/>
                    <a:pt x="2259236" y="1918540"/>
                    <a:pt x="2320636" y="1898072"/>
                  </a:cubicBezTo>
                  <a:cubicBezTo>
                    <a:pt x="2333961" y="1893630"/>
                    <a:pt x="2348295" y="1893131"/>
                    <a:pt x="2362200" y="1891145"/>
                  </a:cubicBezTo>
                  <a:cubicBezTo>
                    <a:pt x="2483572" y="1873807"/>
                    <a:pt x="2360009" y="1893819"/>
                    <a:pt x="2459182" y="1877291"/>
                  </a:cubicBezTo>
                  <a:cubicBezTo>
                    <a:pt x="2466109" y="1874982"/>
                    <a:pt x="2472661" y="1870363"/>
                    <a:pt x="2479963" y="1870363"/>
                  </a:cubicBezTo>
                  <a:cubicBezTo>
                    <a:pt x="2582945" y="1870363"/>
                    <a:pt x="2564521" y="1866223"/>
                    <a:pt x="2618509" y="1884218"/>
                  </a:cubicBezTo>
                  <a:cubicBezTo>
                    <a:pt x="2620818" y="1877291"/>
                    <a:pt x="2625436" y="1870738"/>
                    <a:pt x="2625436" y="1863436"/>
                  </a:cubicBezTo>
                  <a:cubicBezTo>
                    <a:pt x="2625436" y="1841069"/>
                    <a:pt x="2615967" y="1831914"/>
                    <a:pt x="2604654" y="1814945"/>
                  </a:cubicBezTo>
                  <a:cubicBezTo>
                    <a:pt x="2602345" y="1808018"/>
                    <a:pt x="2599159" y="1801323"/>
                    <a:pt x="2597727" y="1794163"/>
                  </a:cubicBezTo>
                  <a:cubicBezTo>
                    <a:pt x="2581808" y="1714567"/>
                    <a:pt x="2599523" y="1771840"/>
                    <a:pt x="2583873" y="1724891"/>
                  </a:cubicBezTo>
                  <a:cubicBezTo>
                    <a:pt x="2562530" y="1554163"/>
                    <a:pt x="2571539" y="1647655"/>
                    <a:pt x="2583873" y="1302327"/>
                  </a:cubicBezTo>
                  <a:cubicBezTo>
                    <a:pt x="2584134" y="1295030"/>
                    <a:pt x="2588794" y="1288566"/>
                    <a:pt x="2590800" y="1281545"/>
                  </a:cubicBezTo>
                  <a:cubicBezTo>
                    <a:pt x="2608196" y="1220657"/>
                    <a:pt x="2588045" y="1282882"/>
                    <a:pt x="2604654" y="1233054"/>
                  </a:cubicBezTo>
                  <a:cubicBezTo>
                    <a:pt x="2600036" y="1219200"/>
                    <a:pt x="2594642" y="1205580"/>
                    <a:pt x="2590800" y="1191491"/>
                  </a:cubicBezTo>
                  <a:cubicBezTo>
                    <a:pt x="2587702" y="1180132"/>
                    <a:pt x="2587256" y="1168132"/>
                    <a:pt x="2583873" y="1156854"/>
                  </a:cubicBezTo>
                  <a:cubicBezTo>
                    <a:pt x="2580300" y="1144944"/>
                    <a:pt x="2574384" y="1133861"/>
                    <a:pt x="2570018" y="1122218"/>
                  </a:cubicBezTo>
                  <a:cubicBezTo>
                    <a:pt x="2554727" y="1081442"/>
                    <a:pt x="2573567" y="1122388"/>
                    <a:pt x="2549236" y="1073727"/>
                  </a:cubicBezTo>
                  <a:cubicBezTo>
                    <a:pt x="2518079" y="949096"/>
                    <a:pt x="2549236" y="1084151"/>
                    <a:pt x="2549236" y="755072"/>
                  </a:cubicBezTo>
                  <a:cubicBezTo>
                    <a:pt x="2549236" y="690215"/>
                    <a:pt x="2559687" y="452327"/>
                    <a:pt x="2535382" y="318654"/>
                  </a:cubicBezTo>
                  <a:cubicBezTo>
                    <a:pt x="2533679" y="309287"/>
                    <a:pt x="2530763" y="300181"/>
                    <a:pt x="2528454" y="290945"/>
                  </a:cubicBezTo>
                  <a:cubicBezTo>
                    <a:pt x="2526145" y="267854"/>
                    <a:pt x="2524594" y="244675"/>
                    <a:pt x="2521527" y="221672"/>
                  </a:cubicBezTo>
                  <a:cubicBezTo>
                    <a:pt x="2519971" y="210001"/>
                    <a:pt x="2516706" y="198620"/>
                    <a:pt x="2514600" y="187036"/>
                  </a:cubicBezTo>
                  <a:cubicBezTo>
                    <a:pt x="2512088" y="173217"/>
                    <a:pt x="2509982" y="159327"/>
                    <a:pt x="2507673" y="145472"/>
                  </a:cubicBezTo>
                  <a:cubicBezTo>
                    <a:pt x="2505364" y="106218"/>
                    <a:pt x="2508846" y="66188"/>
                    <a:pt x="2500745" y="27709"/>
                  </a:cubicBezTo>
                  <a:cubicBezTo>
                    <a:pt x="2499030" y="19562"/>
                    <a:pt x="2487410" y="17577"/>
                    <a:pt x="2479963" y="13854"/>
                  </a:cubicBezTo>
                  <a:cubicBezTo>
                    <a:pt x="2462910" y="5327"/>
                    <a:pt x="2433580" y="2660"/>
                    <a:pt x="2417618" y="0"/>
                  </a:cubicBezTo>
                  <a:cubicBezTo>
                    <a:pt x="2417193" y="71"/>
                    <a:pt x="2364248" y="6674"/>
                    <a:pt x="2355273" y="13854"/>
                  </a:cubicBezTo>
                  <a:cubicBezTo>
                    <a:pt x="2348772" y="19055"/>
                    <a:pt x="2346748" y="28240"/>
                    <a:pt x="2341418" y="34636"/>
                  </a:cubicBezTo>
                  <a:cubicBezTo>
                    <a:pt x="2321460" y="58586"/>
                    <a:pt x="2325468" y="53808"/>
                    <a:pt x="2299854" y="62345"/>
                  </a:cubicBezTo>
                  <a:cubicBezTo>
                    <a:pt x="2286801" y="75398"/>
                    <a:pt x="2275653" y="89264"/>
                    <a:pt x="2258291" y="96981"/>
                  </a:cubicBezTo>
                  <a:cubicBezTo>
                    <a:pt x="2244946" y="102912"/>
                    <a:pt x="2230582" y="106218"/>
                    <a:pt x="2216727" y="110836"/>
                  </a:cubicBezTo>
                  <a:cubicBezTo>
                    <a:pt x="2200261" y="116325"/>
                    <a:pt x="2185625" y="121792"/>
                    <a:pt x="2168236" y="124691"/>
                  </a:cubicBezTo>
                  <a:cubicBezTo>
                    <a:pt x="2163681" y="125450"/>
                    <a:pt x="2159000" y="124691"/>
                    <a:pt x="2154382" y="124691"/>
                  </a:cubicBezTo>
                </a:path>
              </a:pathLst>
            </a:custGeom>
            <a:solidFill>
              <a:schemeClr val="accent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6521735" y="3071810"/>
              <a:ext cx="1481032" cy="246785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58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Freeform 5"/>
            <p:cNvSpPr/>
            <p:nvPr/>
          </p:nvSpPr>
          <p:spPr>
            <a:xfrm>
              <a:off x="6845182" y="4651228"/>
              <a:ext cx="377713" cy="901385"/>
            </a:xfrm>
            <a:custGeom>
              <a:avLst/>
              <a:gdLst>
                <a:gd name="connsiteX0" fmla="*/ 195425 w 309725"/>
                <a:gd name="connsiteY0" fmla="*/ 782782 h 782782"/>
                <a:gd name="connsiteX1" fmla="*/ 243916 w 309725"/>
                <a:gd name="connsiteY1" fmla="*/ 748145 h 782782"/>
                <a:gd name="connsiteX2" fmla="*/ 285479 w 309725"/>
                <a:gd name="connsiteY2" fmla="*/ 720436 h 782782"/>
                <a:gd name="connsiteX3" fmla="*/ 292406 w 309725"/>
                <a:gd name="connsiteY3" fmla="*/ 658091 h 782782"/>
                <a:gd name="connsiteX4" fmla="*/ 250843 w 309725"/>
                <a:gd name="connsiteY4" fmla="*/ 630382 h 782782"/>
                <a:gd name="connsiteX5" fmla="*/ 230061 w 309725"/>
                <a:gd name="connsiteY5" fmla="*/ 554182 h 782782"/>
                <a:gd name="connsiteX6" fmla="*/ 243916 w 309725"/>
                <a:gd name="connsiteY6" fmla="*/ 533400 h 782782"/>
                <a:gd name="connsiteX7" fmla="*/ 188497 w 309725"/>
                <a:gd name="connsiteY7" fmla="*/ 464127 h 782782"/>
                <a:gd name="connsiteX8" fmla="*/ 105370 w 309725"/>
                <a:gd name="connsiteY8" fmla="*/ 401782 h 782782"/>
                <a:gd name="connsiteX9" fmla="*/ 36097 w 309725"/>
                <a:gd name="connsiteY9" fmla="*/ 374073 h 782782"/>
                <a:gd name="connsiteX10" fmla="*/ 29170 w 309725"/>
                <a:gd name="connsiteY10" fmla="*/ 277091 h 782782"/>
                <a:gd name="connsiteX11" fmla="*/ 43025 w 309725"/>
                <a:gd name="connsiteY11" fmla="*/ 235527 h 782782"/>
                <a:gd name="connsiteX12" fmla="*/ 43025 w 309725"/>
                <a:gd name="connsiteY12" fmla="*/ 159327 h 782782"/>
                <a:gd name="connsiteX13" fmla="*/ 36097 w 309725"/>
                <a:gd name="connsiteY13" fmla="*/ 110836 h 782782"/>
                <a:gd name="connsiteX14" fmla="*/ 29170 w 309725"/>
                <a:gd name="connsiteY14" fmla="*/ 83127 h 782782"/>
                <a:gd name="connsiteX15" fmla="*/ 15316 w 309725"/>
                <a:gd name="connsiteY15" fmla="*/ 55418 h 782782"/>
                <a:gd name="connsiteX16" fmla="*/ 1461 w 309725"/>
                <a:gd name="connsiteY16" fmla="*/ 0 h 78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9725" h="782782">
                  <a:moveTo>
                    <a:pt x="195425" y="782782"/>
                  </a:moveTo>
                  <a:cubicBezTo>
                    <a:pt x="206970" y="748145"/>
                    <a:pt x="195425" y="764309"/>
                    <a:pt x="243916" y="748145"/>
                  </a:cubicBezTo>
                  <a:cubicBezTo>
                    <a:pt x="259712" y="742879"/>
                    <a:pt x="285479" y="720436"/>
                    <a:pt x="285479" y="720436"/>
                  </a:cubicBezTo>
                  <a:cubicBezTo>
                    <a:pt x="290098" y="706579"/>
                    <a:pt x="309725" y="675410"/>
                    <a:pt x="292406" y="658091"/>
                  </a:cubicBezTo>
                  <a:cubicBezTo>
                    <a:pt x="280632" y="646317"/>
                    <a:pt x="250843" y="630382"/>
                    <a:pt x="250843" y="630382"/>
                  </a:cubicBezTo>
                  <a:cubicBezTo>
                    <a:pt x="224676" y="591131"/>
                    <a:pt x="214160" y="596583"/>
                    <a:pt x="230061" y="554182"/>
                  </a:cubicBezTo>
                  <a:cubicBezTo>
                    <a:pt x="232984" y="546386"/>
                    <a:pt x="239298" y="540327"/>
                    <a:pt x="243916" y="533400"/>
                  </a:cubicBezTo>
                  <a:cubicBezTo>
                    <a:pt x="231317" y="495607"/>
                    <a:pt x="237273" y="503148"/>
                    <a:pt x="188497" y="464127"/>
                  </a:cubicBezTo>
                  <a:cubicBezTo>
                    <a:pt x="166504" y="446532"/>
                    <a:pt x="128069" y="414753"/>
                    <a:pt x="105370" y="401782"/>
                  </a:cubicBezTo>
                  <a:cubicBezTo>
                    <a:pt x="83286" y="389163"/>
                    <a:pt x="59811" y="381977"/>
                    <a:pt x="36097" y="374073"/>
                  </a:cubicBezTo>
                  <a:cubicBezTo>
                    <a:pt x="19337" y="323790"/>
                    <a:pt x="16632" y="335601"/>
                    <a:pt x="29170" y="277091"/>
                  </a:cubicBezTo>
                  <a:cubicBezTo>
                    <a:pt x="32230" y="262811"/>
                    <a:pt x="43025" y="235527"/>
                    <a:pt x="43025" y="235527"/>
                  </a:cubicBezTo>
                  <a:cubicBezTo>
                    <a:pt x="27312" y="172680"/>
                    <a:pt x="43025" y="250338"/>
                    <a:pt x="43025" y="159327"/>
                  </a:cubicBezTo>
                  <a:cubicBezTo>
                    <a:pt x="43025" y="142999"/>
                    <a:pt x="39018" y="126900"/>
                    <a:pt x="36097" y="110836"/>
                  </a:cubicBezTo>
                  <a:cubicBezTo>
                    <a:pt x="34394" y="101469"/>
                    <a:pt x="32513" y="92041"/>
                    <a:pt x="29170" y="83127"/>
                  </a:cubicBezTo>
                  <a:cubicBezTo>
                    <a:pt x="25544" y="73458"/>
                    <a:pt x="19151" y="65006"/>
                    <a:pt x="15316" y="55418"/>
                  </a:cubicBezTo>
                  <a:cubicBezTo>
                    <a:pt x="0" y="17130"/>
                    <a:pt x="1461" y="26038"/>
                    <a:pt x="1461" y="0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Freeform 6"/>
            <p:cNvSpPr/>
            <p:nvPr/>
          </p:nvSpPr>
          <p:spPr>
            <a:xfrm>
              <a:off x="7489004" y="5169724"/>
              <a:ext cx="287228" cy="382889"/>
            </a:xfrm>
            <a:custGeom>
              <a:avLst/>
              <a:gdLst>
                <a:gd name="connsiteX0" fmla="*/ 0 w 235527"/>
                <a:gd name="connsiteY0" fmla="*/ 332509 h 332509"/>
                <a:gd name="connsiteX1" fmla="*/ 20782 w 235527"/>
                <a:gd name="connsiteY1" fmla="*/ 311727 h 332509"/>
                <a:gd name="connsiteX2" fmla="*/ 55418 w 235527"/>
                <a:gd name="connsiteY2" fmla="*/ 290945 h 332509"/>
                <a:gd name="connsiteX3" fmla="*/ 83127 w 235527"/>
                <a:gd name="connsiteY3" fmla="*/ 249382 h 332509"/>
                <a:gd name="connsiteX4" fmla="*/ 96982 w 235527"/>
                <a:gd name="connsiteY4" fmla="*/ 228600 h 332509"/>
                <a:gd name="connsiteX5" fmla="*/ 103909 w 235527"/>
                <a:gd name="connsiteY5" fmla="*/ 187036 h 332509"/>
                <a:gd name="connsiteX6" fmla="*/ 110836 w 235527"/>
                <a:gd name="connsiteY6" fmla="*/ 138545 h 332509"/>
                <a:gd name="connsiteX7" fmla="*/ 131618 w 235527"/>
                <a:gd name="connsiteY7" fmla="*/ 110836 h 332509"/>
                <a:gd name="connsiteX8" fmla="*/ 152400 w 235527"/>
                <a:gd name="connsiteY8" fmla="*/ 96982 h 332509"/>
                <a:gd name="connsiteX9" fmla="*/ 193963 w 235527"/>
                <a:gd name="connsiteY9" fmla="*/ 83127 h 332509"/>
                <a:gd name="connsiteX10" fmla="*/ 214745 w 235527"/>
                <a:gd name="connsiteY10" fmla="*/ 41563 h 332509"/>
                <a:gd name="connsiteX11" fmla="*/ 221672 w 235527"/>
                <a:gd name="connsiteY11" fmla="*/ 20782 h 332509"/>
                <a:gd name="connsiteX12" fmla="*/ 235527 w 235527"/>
                <a:gd name="connsiteY12" fmla="*/ 0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5527" h="332509">
                  <a:moveTo>
                    <a:pt x="0" y="332509"/>
                  </a:moveTo>
                  <a:cubicBezTo>
                    <a:pt x="6927" y="325582"/>
                    <a:pt x="12945" y="317605"/>
                    <a:pt x="20782" y="311727"/>
                  </a:cubicBezTo>
                  <a:cubicBezTo>
                    <a:pt x="31553" y="303648"/>
                    <a:pt x="45897" y="300466"/>
                    <a:pt x="55418" y="290945"/>
                  </a:cubicBezTo>
                  <a:cubicBezTo>
                    <a:pt x="67192" y="279171"/>
                    <a:pt x="73891" y="263236"/>
                    <a:pt x="83127" y="249382"/>
                  </a:cubicBezTo>
                  <a:lnTo>
                    <a:pt x="96982" y="228600"/>
                  </a:lnTo>
                  <a:cubicBezTo>
                    <a:pt x="99291" y="214745"/>
                    <a:pt x="101773" y="200918"/>
                    <a:pt x="103909" y="187036"/>
                  </a:cubicBezTo>
                  <a:cubicBezTo>
                    <a:pt x="106392" y="170898"/>
                    <a:pt x="105256" y="153890"/>
                    <a:pt x="110836" y="138545"/>
                  </a:cubicBezTo>
                  <a:cubicBezTo>
                    <a:pt x="114782" y="127695"/>
                    <a:pt x="123454" y="119000"/>
                    <a:pt x="131618" y="110836"/>
                  </a:cubicBezTo>
                  <a:cubicBezTo>
                    <a:pt x="137505" y="104949"/>
                    <a:pt x="144792" y="100363"/>
                    <a:pt x="152400" y="96982"/>
                  </a:cubicBezTo>
                  <a:cubicBezTo>
                    <a:pt x="165745" y="91051"/>
                    <a:pt x="193963" y="83127"/>
                    <a:pt x="193963" y="83127"/>
                  </a:cubicBezTo>
                  <a:cubicBezTo>
                    <a:pt x="211378" y="30887"/>
                    <a:pt x="187886" y="95283"/>
                    <a:pt x="214745" y="41563"/>
                  </a:cubicBezTo>
                  <a:cubicBezTo>
                    <a:pt x="218010" y="35032"/>
                    <a:pt x="218407" y="27313"/>
                    <a:pt x="221672" y="20782"/>
                  </a:cubicBezTo>
                  <a:cubicBezTo>
                    <a:pt x="225395" y="13335"/>
                    <a:pt x="235527" y="0"/>
                    <a:pt x="235527" y="0"/>
                  </a:cubicBezTo>
                </a:path>
              </a:pathLst>
            </a:cu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Freeform 7"/>
            <p:cNvSpPr/>
            <p:nvPr/>
          </p:nvSpPr>
          <p:spPr>
            <a:xfrm>
              <a:off x="7142641" y="4746950"/>
              <a:ext cx="177405" cy="494565"/>
            </a:xfrm>
            <a:custGeom>
              <a:avLst/>
              <a:gdLst>
                <a:gd name="connsiteX0" fmla="*/ 0 w 145472"/>
                <a:gd name="connsiteY0" fmla="*/ 429491 h 429491"/>
                <a:gd name="connsiteX1" fmla="*/ 6927 w 145472"/>
                <a:gd name="connsiteY1" fmla="*/ 360218 h 429491"/>
                <a:gd name="connsiteX2" fmla="*/ 20781 w 145472"/>
                <a:gd name="connsiteY2" fmla="*/ 297873 h 429491"/>
                <a:gd name="connsiteX3" fmla="*/ 55418 w 145472"/>
                <a:gd name="connsiteY3" fmla="*/ 249382 h 429491"/>
                <a:gd name="connsiteX4" fmla="*/ 90054 w 145472"/>
                <a:gd name="connsiteY4" fmla="*/ 221673 h 429491"/>
                <a:gd name="connsiteX5" fmla="*/ 110836 w 145472"/>
                <a:gd name="connsiteY5" fmla="*/ 200891 h 429491"/>
                <a:gd name="connsiteX6" fmla="*/ 124690 w 145472"/>
                <a:gd name="connsiteY6" fmla="*/ 76200 h 429491"/>
                <a:gd name="connsiteX7" fmla="*/ 131618 w 145472"/>
                <a:gd name="connsiteY7" fmla="*/ 41564 h 429491"/>
                <a:gd name="connsiteX8" fmla="*/ 145472 w 145472"/>
                <a:gd name="connsiteY8" fmla="*/ 0 h 42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472" h="429491">
                  <a:moveTo>
                    <a:pt x="0" y="429491"/>
                  </a:moveTo>
                  <a:cubicBezTo>
                    <a:pt x="2309" y="406400"/>
                    <a:pt x="4049" y="383245"/>
                    <a:pt x="6927" y="360218"/>
                  </a:cubicBezTo>
                  <a:cubicBezTo>
                    <a:pt x="8700" y="346031"/>
                    <a:pt x="12716" y="314003"/>
                    <a:pt x="20781" y="297873"/>
                  </a:cubicBezTo>
                  <a:cubicBezTo>
                    <a:pt x="24714" y="290007"/>
                    <a:pt x="52281" y="252519"/>
                    <a:pt x="55418" y="249382"/>
                  </a:cubicBezTo>
                  <a:cubicBezTo>
                    <a:pt x="65873" y="238927"/>
                    <a:pt x="78927" y="231409"/>
                    <a:pt x="90054" y="221673"/>
                  </a:cubicBezTo>
                  <a:cubicBezTo>
                    <a:pt x="97427" y="215222"/>
                    <a:pt x="103909" y="207818"/>
                    <a:pt x="110836" y="200891"/>
                  </a:cubicBezTo>
                  <a:cubicBezTo>
                    <a:pt x="129854" y="143835"/>
                    <a:pt x="111981" y="203284"/>
                    <a:pt x="124690" y="76200"/>
                  </a:cubicBezTo>
                  <a:cubicBezTo>
                    <a:pt x="125862" y="64484"/>
                    <a:pt x="128520" y="52923"/>
                    <a:pt x="131618" y="41564"/>
                  </a:cubicBezTo>
                  <a:cubicBezTo>
                    <a:pt x="135461" y="27475"/>
                    <a:pt x="145472" y="0"/>
                    <a:pt x="145472" y="0"/>
                  </a:cubicBezTo>
                </a:path>
              </a:pathLst>
            </a:cu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Freeform 8"/>
            <p:cNvSpPr/>
            <p:nvPr/>
          </p:nvSpPr>
          <p:spPr>
            <a:xfrm>
              <a:off x="6855412" y="4124755"/>
              <a:ext cx="515322" cy="534449"/>
            </a:xfrm>
            <a:custGeom>
              <a:avLst/>
              <a:gdLst>
                <a:gd name="connsiteX0" fmla="*/ 0 w 422564"/>
                <a:gd name="connsiteY0" fmla="*/ 464127 h 464127"/>
                <a:gd name="connsiteX1" fmla="*/ 13855 w 422564"/>
                <a:gd name="connsiteY1" fmla="*/ 443345 h 464127"/>
                <a:gd name="connsiteX2" fmla="*/ 48491 w 422564"/>
                <a:gd name="connsiteY2" fmla="*/ 422564 h 464127"/>
                <a:gd name="connsiteX3" fmla="*/ 69273 w 422564"/>
                <a:gd name="connsiteY3" fmla="*/ 408709 h 464127"/>
                <a:gd name="connsiteX4" fmla="*/ 145473 w 422564"/>
                <a:gd name="connsiteY4" fmla="*/ 381000 h 464127"/>
                <a:gd name="connsiteX5" fmla="*/ 173182 w 422564"/>
                <a:gd name="connsiteY5" fmla="*/ 374073 h 464127"/>
                <a:gd name="connsiteX6" fmla="*/ 221673 w 422564"/>
                <a:gd name="connsiteY6" fmla="*/ 353291 h 464127"/>
                <a:gd name="connsiteX7" fmla="*/ 270164 w 422564"/>
                <a:gd name="connsiteY7" fmla="*/ 332509 h 464127"/>
                <a:gd name="connsiteX8" fmla="*/ 284018 w 422564"/>
                <a:gd name="connsiteY8" fmla="*/ 311727 h 464127"/>
                <a:gd name="connsiteX9" fmla="*/ 304800 w 422564"/>
                <a:gd name="connsiteY9" fmla="*/ 290945 h 464127"/>
                <a:gd name="connsiteX10" fmla="*/ 311728 w 422564"/>
                <a:gd name="connsiteY10" fmla="*/ 263236 h 464127"/>
                <a:gd name="connsiteX11" fmla="*/ 325582 w 422564"/>
                <a:gd name="connsiteY11" fmla="*/ 228600 h 464127"/>
                <a:gd name="connsiteX12" fmla="*/ 339437 w 422564"/>
                <a:gd name="connsiteY12" fmla="*/ 173182 h 464127"/>
                <a:gd name="connsiteX13" fmla="*/ 346364 w 422564"/>
                <a:gd name="connsiteY13" fmla="*/ 110836 h 464127"/>
                <a:gd name="connsiteX14" fmla="*/ 353291 w 422564"/>
                <a:gd name="connsiteY14" fmla="*/ 90055 h 464127"/>
                <a:gd name="connsiteX15" fmla="*/ 374073 w 422564"/>
                <a:gd name="connsiteY15" fmla="*/ 69273 h 464127"/>
                <a:gd name="connsiteX16" fmla="*/ 401782 w 422564"/>
                <a:gd name="connsiteY16" fmla="*/ 27709 h 464127"/>
                <a:gd name="connsiteX17" fmla="*/ 422564 w 422564"/>
                <a:gd name="connsiteY17" fmla="*/ 0 h 46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2564" h="464127">
                  <a:moveTo>
                    <a:pt x="0" y="464127"/>
                  </a:moveTo>
                  <a:cubicBezTo>
                    <a:pt x="4618" y="457200"/>
                    <a:pt x="7534" y="448763"/>
                    <a:pt x="13855" y="443345"/>
                  </a:cubicBezTo>
                  <a:cubicBezTo>
                    <a:pt x="24078" y="434583"/>
                    <a:pt x="37074" y="429700"/>
                    <a:pt x="48491" y="422564"/>
                  </a:cubicBezTo>
                  <a:cubicBezTo>
                    <a:pt x="55551" y="418151"/>
                    <a:pt x="61826" y="412432"/>
                    <a:pt x="69273" y="408709"/>
                  </a:cubicBezTo>
                  <a:cubicBezTo>
                    <a:pt x="85794" y="400448"/>
                    <a:pt x="129313" y="385848"/>
                    <a:pt x="145473" y="381000"/>
                  </a:cubicBezTo>
                  <a:cubicBezTo>
                    <a:pt x="154592" y="378264"/>
                    <a:pt x="164235" y="377327"/>
                    <a:pt x="173182" y="374073"/>
                  </a:cubicBezTo>
                  <a:cubicBezTo>
                    <a:pt x="189709" y="368063"/>
                    <a:pt x="205345" y="359822"/>
                    <a:pt x="221673" y="353291"/>
                  </a:cubicBezTo>
                  <a:cubicBezTo>
                    <a:pt x="272637" y="332905"/>
                    <a:pt x="207094" y="364045"/>
                    <a:pt x="270164" y="332509"/>
                  </a:cubicBezTo>
                  <a:cubicBezTo>
                    <a:pt x="274782" y="325582"/>
                    <a:pt x="278688" y="318123"/>
                    <a:pt x="284018" y="311727"/>
                  </a:cubicBezTo>
                  <a:cubicBezTo>
                    <a:pt x="290290" y="304201"/>
                    <a:pt x="299939" y="299451"/>
                    <a:pt x="304800" y="290945"/>
                  </a:cubicBezTo>
                  <a:cubicBezTo>
                    <a:pt x="309524" y="282679"/>
                    <a:pt x="308717" y="272268"/>
                    <a:pt x="311728" y="263236"/>
                  </a:cubicBezTo>
                  <a:cubicBezTo>
                    <a:pt x="315660" y="251439"/>
                    <a:pt x="321925" y="240485"/>
                    <a:pt x="325582" y="228600"/>
                  </a:cubicBezTo>
                  <a:cubicBezTo>
                    <a:pt x="331182" y="210401"/>
                    <a:pt x="339437" y="173182"/>
                    <a:pt x="339437" y="173182"/>
                  </a:cubicBezTo>
                  <a:cubicBezTo>
                    <a:pt x="341746" y="152400"/>
                    <a:pt x="342927" y="131461"/>
                    <a:pt x="346364" y="110836"/>
                  </a:cubicBezTo>
                  <a:cubicBezTo>
                    <a:pt x="347564" y="103634"/>
                    <a:pt x="349241" y="96130"/>
                    <a:pt x="353291" y="90055"/>
                  </a:cubicBezTo>
                  <a:cubicBezTo>
                    <a:pt x="358725" y="81904"/>
                    <a:pt x="368058" y="77006"/>
                    <a:pt x="374073" y="69273"/>
                  </a:cubicBezTo>
                  <a:cubicBezTo>
                    <a:pt x="384296" y="56129"/>
                    <a:pt x="392546" y="41564"/>
                    <a:pt x="401782" y="27709"/>
                  </a:cubicBezTo>
                  <a:cubicBezTo>
                    <a:pt x="417447" y="4211"/>
                    <a:pt x="409750" y="12814"/>
                    <a:pt x="422564" y="0"/>
                  </a:cubicBezTo>
                </a:path>
              </a:pathLst>
            </a:cu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Freeform 9"/>
            <p:cNvSpPr/>
            <p:nvPr/>
          </p:nvSpPr>
          <p:spPr>
            <a:xfrm>
              <a:off x="7026585" y="3654121"/>
              <a:ext cx="403284" cy="470635"/>
            </a:xfrm>
            <a:custGeom>
              <a:avLst/>
              <a:gdLst>
                <a:gd name="connsiteX0" fmla="*/ 282202 w 330693"/>
                <a:gd name="connsiteY0" fmla="*/ 408709 h 408709"/>
                <a:gd name="connsiteX1" fmla="*/ 302984 w 330693"/>
                <a:gd name="connsiteY1" fmla="*/ 394854 h 408709"/>
                <a:gd name="connsiteX2" fmla="*/ 330693 w 330693"/>
                <a:gd name="connsiteY2" fmla="*/ 304800 h 408709"/>
                <a:gd name="connsiteX3" fmla="*/ 316838 w 330693"/>
                <a:gd name="connsiteY3" fmla="*/ 242454 h 408709"/>
                <a:gd name="connsiteX4" fmla="*/ 309911 w 330693"/>
                <a:gd name="connsiteY4" fmla="*/ 221673 h 408709"/>
                <a:gd name="connsiteX5" fmla="*/ 268347 w 330693"/>
                <a:gd name="connsiteY5" fmla="*/ 207818 h 408709"/>
                <a:gd name="connsiteX6" fmla="*/ 233711 w 330693"/>
                <a:gd name="connsiteY6" fmla="*/ 187036 h 408709"/>
                <a:gd name="connsiteX7" fmla="*/ 136729 w 330693"/>
                <a:gd name="connsiteY7" fmla="*/ 152400 h 408709"/>
                <a:gd name="connsiteX8" fmla="*/ 53602 w 330693"/>
                <a:gd name="connsiteY8" fmla="*/ 103909 h 408709"/>
                <a:gd name="connsiteX9" fmla="*/ 32820 w 330693"/>
                <a:gd name="connsiteY9" fmla="*/ 90054 h 408709"/>
                <a:gd name="connsiteX10" fmla="*/ 12038 w 330693"/>
                <a:gd name="connsiteY10" fmla="*/ 69273 h 408709"/>
                <a:gd name="connsiteX11" fmla="*/ 5111 w 330693"/>
                <a:gd name="connsiteY11" fmla="*/ 0 h 40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693" h="408709">
                  <a:moveTo>
                    <a:pt x="282202" y="408709"/>
                  </a:moveTo>
                  <a:cubicBezTo>
                    <a:pt x="289129" y="404091"/>
                    <a:pt x="298366" y="401781"/>
                    <a:pt x="302984" y="394854"/>
                  </a:cubicBezTo>
                  <a:cubicBezTo>
                    <a:pt x="324426" y="362691"/>
                    <a:pt x="324767" y="340358"/>
                    <a:pt x="330693" y="304800"/>
                  </a:cubicBezTo>
                  <a:cubicBezTo>
                    <a:pt x="326075" y="284018"/>
                    <a:pt x="322001" y="263107"/>
                    <a:pt x="316838" y="242454"/>
                  </a:cubicBezTo>
                  <a:cubicBezTo>
                    <a:pt x="315067" y="235370"/>
                    <a:pt x="315853" y="225917"/>
                    <a:pt x="309911" y="221673"/>
                  </a:cubicBezTo>
                  <a:cubicBezTo>
                    <a:pt x="298027" y="213185"/>
                    <a:pt x="281642" y="213861"/>
                    <a:pt x="268347" y="207818"/>
                  </a:cubicBezTo>
                  <a:cubicBezTo>
                    <a:pt x="256090" y="202246"/>
                    <a:pt x="245754" y="193057"/>
                    <a:pt x="233711" y="187036"/>
                  </a:cubicBezTo>
                  <a:cubicBezTo>
                    <a:pt x="157142" y="148751"/>
                    <a:pt x="248913" y="205821"/>
                    <a:pt x="136729" y="152400"/>
                  </a:cubicBezTo>
                  <a:cubicBezTo>
                    <a:pt x="107766" y="138608"/>
                    <a:pt x="81311" y="120073"/>
                    <a:pt x="53602" y="103909"/>
                  </a:cubicBezTo>
                  <a:cubicBezTo>
                    <a:pt x="46410" y="99714"/>
                    <a:pt x="39216" y="95384"/>
                    <a:pt x="32820" y="90054"/>
                  </a:cubicBezTo>
                  <a:cubicBezTo>
                    <a:pt x="25294" y="83783"/>
                    <a:pt x="18965" y="76200"/>
                    <a:pt x="12038" y="69273"/>
                  </a:cubicBezTo>
                  <a:cubicBezTo>
                    <a:pt x="0" y="33157"/>
                    <a:pt x="5111" y="55793"/>
                    <a:pt x="5111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311598" y="4507501"/>
              <a:ext cx="355701" cy="257399"/>
            </a:xfrm>
            <a:custGeom>
              <a:avLst/>
              <a:gdLst>
                <a:gd name="connsiteX0" fmla="*/ 0 w 291675"/>
                <a:gd name="connsiteY0" fmla="*/ 214871 h 223531"/>
                <a:gd name="connsiteX1" fmla="*/ 124691 w 291675"/>
                <a:gd name="connsiteY1" fmla="*/ 221798 h 223531"/>
                <a:gd name="connsiteX2" fmla="*/ 166255 w 291675"/>
                <a:gd name="connsiteY2" fmla="*/ 207943 h 223531"/>
                <a:gd name="connsiteX3" fmla="*/ 228600 w 291675"/>
                <a:gd name="connsiteY3" fmla="*/ 187161 h 223531"/>
                <a:gd name="connsiteX4" fmla="*/ 249382 w 291675"/>
                <a:gd name="connsiteY4" fmla="*/ 173307 h 223531"/>
                <a:gd name="connsiteX5" fmla="*/ 256309 w 291675"/>
                <a:gd name="connsiteY5" fmla="*/ 97107 h 223531"/>
                <a:gd name="connsiteX6" fmla="*/ 270164 w 291675"/>
                <a:gd name="connsiteY6" fmla="*/ 76325 h 223531"/>
                <a:gd name="connsiteX7" fmla="*/ 277091 w 291675"/>
                <a:gd name="connsiteY7" fmla="*/ 48616 h 223531"/>
                <a:gd name="connsiteX8" fmla="*/ 290945 w 291675"/>
                <a:gd name="connsiteY8" fmla="*/ 125 h 22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675" h="223531">
                  <a:moveTo>
                    <a:pt x="0" y="214871"/>
                  </a:moveTo>
                  <a:cubicBezTo>
                    <a:pt x="41564" y="217180"/>
                    <a:pt x="83099" y="223531"/>
                    <a:pt x="124691" y="221798"/>
                  </a:cubicBezTo>
                  <a:cubicBezTo>
                    <a:pt x="139282" y="221190"/>
                    <a:pt x="152400" y="212561"/>
                    <a:pt x="166255" y="207943"/>
                  </a:cubicBezTo>
                  <a:lnTo>
                    <a:pt x="228600" y="187161"/>
                  </a:lnTo>
                  <a:cubicBezTo>
                    <a:pt x="236498" y="184528"/>
                    <a:pt x="242455" y="177925"/>
                    <a:pt x="249382" y="173307"/>
                  </a:cubicBezTo>
                  <a:cubicBezTo>
                    <a:pt x="251691" y="147907"/>
                    <a:pt x="250965" y="122046"/>
                    <a:pt x="256309" y="97107"/>
                  </a:cubicBezTo>
                  <a:cubicBezTo>
                    <a:pt x="258053" y="88966"/>
                    <a:pt x="266884" y="83977"/>
                    <a:pt x="270164" y="76325"/>
                  </a:cubicBezTo>
                  <a:cubicBezTo>
                    <a:pt x="273914" y="67574"/>
                    <a:pt x="274355" y="57735"/>
                    <a:pt x="277091" y="48616"/>
                  </a:cubicBezTo>
                  <a:cubicBezTo>
                    <a:pt x="291675" y="0"/>
                    <a:pt x="290945" y="22425"/>
                    <a:pt x="290945" y="12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303151" y="4450617"/>
              <a:ext cx="132351" cy="296333"/>
            </a:xfrm>
            <a:custGeom>
              <a:avLst/>
              <a:gdLst>
                <a:gd name="connsiteX0" fmla="*/ 13854 w 108528"/>
                <a:gd name="connsiteY0" fmla="*/ 257342 h 257342"/>
                <a:gd name="connsiteX1" fmla="*/ 27709 w 108528"/>
                <a:gd name="connsiteY1" fmla="*/ 229633 h 257342"/>
                <a:gd name="connsiteX2" fmla="*/ 83127 w 108528"/>
                <a:gd name="connsiteY2" fmla="*/ 181142 h 257342"/>
                <a:gd name="connsiteX3" fmla="*/ 76200 w 108528"/>
                <a:gd name="connsiteY3" fmla="*/ 118797 h 257342"/>
                <a:gd name="connsiteX4" fmla="*/ 55418 w 108528"/>
                <a:gd name="connsiteY4" fmla="*/ 104942 h 257342"/>
                <a:gd name="connsiteX5" fmla="*/ 48491 w 108528"/>
                <a:gd name="connsiteY5" fmla="*/ 84160 h 257342"/>
                <a:gd name="connsiteX6" fmla="*/ 41563 w 108528"/>
                <a:gd name="connsiteY6" fmla="*/ 56451 h 257342"/>
                <a:gd name="connsiteX7" fmla="*/ 6927 w 108528"/>
                <a:gd name="connsiteY7" fmla="*/ 1033 h 257342"/>
                <a:gd name="connsiteX8" fmla="*/ 0 w 108528"/>
                <a:gd name="connsiteY8" fmla="*/ 1033 h 25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528" h="257342">
                  <a:moveTo>
                    <a:pt x="13854" y="257342"/>
                  </a:moveTo>
                  <a:cubicBezTo>
                    <a:pt x="18472" y="248106"/>
                    <a:pt x="20407" y="236935"/>
                    <a:pt x="27709" y="229633"/>
                  </a:cubicBezTo>
                  <a:cubicBezTo>
                    <a:pt x="108528" y="148814"/>
                    <a:pt x="43871" y="240025"/>
                    <a:pt x="83127" y="181142"/>
                  </a:cubicBezTo>
                  <a:cubicBezTo>
                    <a:pt x="80818" y="160360"/>
                    <a:pt x="83346" y="138448"/>
                    <a:pt x="76200" y="118797"/>
                  </a:cubicBezTo>
                  <a:cubicBezTo>
                    <a:pt x="73355" y="110973"/>
                    <a:pt x="60619" y="111443"/>
                    <a:pt x="55418" y="104942"/>
                  </a:cubicBezTo>
                  <a:cubicBezTo>
                    <a:pt x="50857" y="99240"/>
                    <a:pt x="50497" y="91181"/>
                    <a:pt x="48491" y="84160"/>
                  </a:cubicBezTo>
                  <a:cubicBezTo>
                    <a:pt x="45875" y="75006"/>
                    <a:pt x="44299" y="65570"/>
                    <a:pt x="41563" y="56451"/>
                  </a:cubicBezTo>
                  <a:cubicBezTo>
                    <a:pt x="30413" y="19286"/>
                    <a:pt x="36817" y="15979"/>
                    <a:pt x="6927" y="1033"/>
                  </a:cubicBezTo>
                  <a:cubicBezTo>
                    <a:pt x="4862" y="0"/>
                    <a:pt x="2309" y="1033"/>
                    <a:pt x="0" y="103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745590" y="3698402"/>
              <a:ext cx="631515" cy="441326"/>
            </a:xfrm>
            <a:custGeom>
              <a:avLst/>
              <a:gdLst>
                <a:gd name="connsiteX0" fmla="*/ 505691 w 517842"/>
                <a:gd name="connsiteY0" fmla="*/ 377181 h 383257"/>
                <a:gd name="connsiteX1" fmla="*/ 464127 w 517842"/>
                <a:gd name="connsiteY1" fmla="*/ 356399 h 383257"/>
                <a:gd name="connsiteX2" fmla="*/ 443345 w 517842"/>
                <a:gd name="connsiteY2" fmla="*/ 349472 h 383257"/>
                <a:gd name="connsiteX3" fmla="*/ 381000 w 517842"/>
                <a:gd name="connsiteY3" fmla="*/ 328690 h 383257"/>
                <a:gd name="connsiteX4" fmla="*/ 277091 w 517842"/>
                <a:gd name="connsiteY4" fmla="*/ 335618 h 383257"/>
                <a:gd name="connsiteX5" fmla="*/ 242454 w 517842"/>
                <a:gd name="connsiteY5" fmla="*/ 342545 h 383257"/>
                <a:gd name="connsiteX6" fmla="*/ 145472 w 517842"/>
                <a:gd name="connsiteY6" fmla="*/ 335618 h 383257"/>
                <a:gd name="connsiteX7" fmla="*/ 117763 w 517842"/>
                <a:gd name="connsiteY7" fmla="*/ 321763 h 383257"/>
                <a:gd name="connsiteX8" fmla="*/ 96982 w 517842"/>
                <a:gd name="connsiteY8" fmla="*/ 314836 h 383257"/>
                <a:gd name="connsiteX9" fmla="*/ 83127 w 517842"/>
                <a:gd name="connsiteY9" fmla="*/ 294054 h 383257"/>
                <a:gd name="connsiteX10" fmla="*/ 76200 w 517842"/>
                <a:gd name="connsiteY10" fmla="*/ 273272 h 383257"/>
                <a:gd name="connsiteX11" fmla="*/ 48491 w 517842"/>
                <a:gd name="connsiteY11" fmla="*/ 231709 h 383257"/>
                <a:gd name="connsiteX12" fmla="*/ 41563 w 517842"/>
                <a:gd name="connsiteY12" fmla="*/ 190145 h 383257"/>
                <a:gd name="connsiteX13" fmla="*/ 13854 w 517842"/>
                <a:gd name="connsiteY13" fmla="*/ 148581 h 383257"/>
                <a:gd name="connsiteX14" fmla="*/ 6927 w 517842"/>
                <a:gd name="connsiteY14" fmla="*/ 127799 h 383257"/>
                <a:gd name="connsiteX15" fmla="*/ 13854 w 517842"/>
                <a:gd name="connsiteY15" fmla="*/ 107018 h 383257"/>
                <a:gd name="connsiteX16" fmla="*/ 0 w 517842"/>
                <a:gd name="connsiteY16" fmla="*/ 79309 h 383257"/>
                <a:gd name="connsiteX17" fmla="*/ 6927 w 517842"/>
                <a:gd name="connsiteY17" fmla="*/ 37745 h 383257"/>
                <a:gd name="connsiteX18" fmla="*/ 13854 w 517842"/>
                <a:gd name="connsiteY18" fmla="*/ 3109 h 38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7842" h="383257">
                  <a:moveTo>
                    <a:pt x="505691" y="377181"/>
                  </a:moveTo>
                  <a:cubicBezTo>
                    <a:pt x="453455" y="359770"/>
                    <a:pt x="517842" y="383257"/>
                    <a:pt x="464127" y="356399"/>
                  </a:cubicBezTo>
                  <a:cubicBezTo>
                    <a:pt x="457596" y="353133"/>
                    <a:pt x="450057" y="352348"/>
                    <a:pt x="443345" y="349472"/>
                  </a:cubicBezTo>
                  <a:cubicBezTo>
                    <a:pt x="393153" y="327962"/>
                    <a:pt x="439389" y="340369"/>
                    <a:pt x="381000" y="328690"/>
                  </a:cubicBezTo>
                  <a:cubicBezTo>
                    <a:pt x="346364" y="330999"/>
                    <a:pt x="311632" y="332164"/>
                    <a:pt x="277091" y="335618"/>
                  </a:cubicBezTo>
                  <a:cubicBezTo>
                    <a:pt x="265375" y="336790"/>
                    <a:pt x="254228" y="342545"/>
                    <a:pt x="242454" y="342545"/>
                  </a:cubicBezTo>
                  <a:cubicBezTo>
                    <a:pt x="210044" y="342545"/>
                    <a:pt x="177799" y="337927"/>
                    <a:pt x="145472" y="335618"/>
                  </a:cubicBezTo>
                  <a:cubicBezTo>
                    <a:pt x="136236" y="331000"/>
                    <a:pt x="127255" y="325831"/>
                    <a:pt x="117763" y="321763"/>
                  </a:cubicBezTo>
                  <a:cubicBezTo>
                    <a:pt x="111052" y="318887"/>
                    <a:pt x="102684" y="319397"/>
                    <a:pt x="96982" y="314836"/>
                  </a:cubicBezTo>
                  <a:cubicBezTo>
                    <a:pt x="90481" y="309635"/>
                    <a:pt x="87745" y="300981"/>
                    <a:pt x="83127" y="294054"/>
                  </a:cubicBezTo>
                  <a:cubicBezTo>
                    <a:pt x="80818" y="287127"/>
                    <a:pt x="79746" y="279655"/>
                    <a:pt x="76200" y="273272"/>
                  </a:cubicBezTo>
                  <a:cubicBezTo>
                    <a:pt x="68114" y="258716"/>
                    <a:pt x="48491" y="231709"/>
                    <a:pt x="48491" y="231709"/>
                  </a:cubicBezTo>
                  <a:cubicBezTo>
                    <a:pt x="46182" y="217854"/>
                    <a:pt x="46965" y="203110"/>
                    <a:pt x="41563" y="190145"/>
                  </a:cubicBezTo>
                  <a:cubicBezTo>
                    <a:pt x="35159" y="174775"/>
                    <a:pt x="13854" y="148581"/>
                    <a:pt x="13854" y="148581"/>
                  </a:cubicBezTo>
                  <a:cubicBezTo>
                    <a:pt x="11545" y="141654"/>
                    <a:pt x="6927" y="135101"/>
                    <a:pt x="6927" y="127799"/>
                  </a:cubicBezTo>
                  <a:cubicBezTo>
                    <a:pt x="6927" y="120497"/>
                    <a:pt x="14887" y="114246"/>
                    <a:pt x="13854" y="107018"/>
                  </a:cubicBezTo>
                  <a:cubicBezTo>
                    <a:pt x="12394" y="96795"/>
                    <a:pt x="4618" y="88545"/>
                    <a:pt x="0" y="79309"/>
                  </a:cubicBezTo>
                  <a:cubicBezTo>
                    <a:pt x="2309" y="65454"/>
                    <a:pt x="3880" y="51456"/>
                    <a:pt x="6927" y="37745"/>
                  </a:cubicBezTo>
                  <a:cubicBezTo>
                    <a:pt x="15314" y="0"/>
                    <a:pt x="13854" y="32222"/>
                    <a:pt x="13854" y="3109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813172" y="4292270"/>
              <a:ext cx="211198" cy="366935"/>
            </a:xfrm>
            <a:custGeom>
              <a:avLst/>
              <a:gdLst>
                <a:gd name="connsiteX0" fmla="*/ 34636 w 173182"/>
                <a:gd name="connsiteY0" fmla="*/ 318654 h 318654"/>
                <a:gd name="connsiteX1" fmla="*/ 20782 w 173182"/>
                <a:gd name="connsiteY1" fmla="*/ 256309 h 318654"/>
                <a:gd name="connsiteX2" fmla="*/ 6927 w 173182"/>
                <a:gd name="connsiteY2" fmla="*/ 228600 h 318654"/>
                <a:gd name="connsiteX3" fmla="*/ 0 w 173182"/>
                <a:gd name="connsiteY3" fmla="*/ 207818 h 318654"/>
                <a:gd name="connsiteX4" fmla="*/ 6927 w 173182"/>
                <a:gd name="connsiteY4" fmla="*/ 180109 h 318654"/>
                <a:gd name="connsiteX5" fmla="*/ 48491 w 173182"/>
                <a:gd name="connsiteY5" fmla="*/ 152400 h 318654"/>
                <a:gd name="connsiteX6" fmla="*/ 90054 w 173182"/>
                <a:gd name="connsiteY6" fmla="*/ 124691 h 318654"/>
                <a:gd name="connsiteX7" fmla="*/ 110836 w 173182"/>
                <a:gd name="connsiteY7" fmla="*/ 110836 h 318654"/>
                <a:gd name="connsiteX8" fmla="*/ 152400 w 173182"/>
                <a:gd name="connsiteY8" fmla="*/ 96982 h 318654"/>
                <a:gd name="connsiteX9" fmla="*/ 173182 w 173182"/>
                <a:gd name="connsiteY9" fmla="*/ 48491 h 318654"/>
                <a:gd name="connsiteX10" fmla="*/ 166254 w 173182"/>
                <a:gd name="connsiteY10" fmla="*/ 27709 h 318654"/>
                <a:gd name="connsiteX11" fmla="*/ 124691 w 173182"/>
                <a:gd name="connsiteY11" fmla="*/ 0 h 31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182" h="318654">
                  <a:moveTo>
                    <a:pt x="34636" y="318654"/>
                  </a:moveTo>
                  <a:cubicBezTo>
                    <a:pt x="30018" y="297872"/>
                    <a:pt x="27043" y="276656"/>
                    <a:pt x="20782" y="256309"/>
                  </a:cubicBezTo>
                  <a:cubicBezTo>
                    <a:pt x="17745" y="246439"/>
                    <a:pt x="10995" y="238092"/>
                    <a:pt x="6927" y="228600"/>
                  </a:cubicBezTo>
                  <a:cubicBezTo>
                    <a:pt x="4051" y="221888"/>
                    <a:pt x="2309" y="214745"/>
                    <a:pt x="0" y="207818"/>
                  </a:cubicBezTo>
                  <a:cubicBezTo>
                    <a:pt x="2309" y="198582"/>
                    <a:pt x="658" y="187274"/>
                    <a:pt x="6927" y="180109"/>
                  </a:cubicBezTo>
                  <a:cubicBezTo>
                    <a:pt x="17892" y="167578"/>
                    <a:pt x="34636" y="161636"/>
                    <a:pt x="48491" y="152400"/>
                  </a:cubicBezTo>
                  <a:lnTo>
                    <a:pt x="90054" y="124691"/>
                  </a:lnTo>
                  <a:lnTo>
                    <a:pt x="110836" y="110836"/>
                  </a:lnTo>
                  <a:cubicBezTo>
                    <a:pt x="122987" y="102735"/>
                    <a:pt x="152400" y="96982"/>
                    <a:pt x="152400" y="96982"/>
                  </a:cubicBezTo>
                  <a:cubicBezTo>
                    <a:pt x="163711" y="80015"/>
                    <a:pt x="173182" y="70855"/>
                    <a:pt x="173182" y="48491"/>
                  </a:cubicBezTo>
                  <a:cubicBezTo>
                    <a:pt x="173182" y="41189"/>
                    <a:pt x="171417" y="32872"/>
                    <a:pt x="166254" y="27709"/>
                  </a:cubicBezTo>
                  <a:cubicBezTo>
                    <a:pt x="154480" y="15935"/>
                    <a:pt x="124691" y="0"/>
                    <a:pt x="124691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438316" y="4890534"/>
              <a:ext cx="337916" cy="279191"/>
            </a:xfrm>
            <a:custGeom>
              <a:avLst/>
              <a:gdLst>
                <a:gd name="connsiteX0" fmla="*/ 277091 w 277091"/>
                <a:gd name="connsiteY0" fmla="*/ 242455 h 242455"/>
                <a:gd name="connsiteX1" fmla="*/ 270164 w 277091"/>
                <a:gd name="connsiteY1" fmla="*/ 221673 h 242455"/>
                <a:gd name="connsiteX2" fmla="*/ 249382 w 277091"/>
                <a:gd name="connsiteY2" fmla="*/ 193964 h 242455"/>
                <a:gd name="connsiteX3" fmla="*/ 200891 w 277091"/>
                <a:gd name="connsiteY3" fmla="*/ 152400 h 242455"/>
                <a:gd name="connsiteX4" fmla="*/ 103909 w 277091"/>
                <a:gd name="connsiteY4" fmla="*/ 124691 h 242455"/>
                <a:gd name="connsiteX5" fmla="*/ 83127 w 277091"/>
                <a:gd name="connsiteY5" fmla="*/ 117764 h 242455"/>
                <a:gd name="connsiteX6" fmla="*/ 62346 w 277091"/>
                <a:gd name="connsiteY6" fmla="*/ 96982 h 242455"/>
                <a:gd name="connsiteX7" fmla="*/ 41564 w 277091"/>
                <a:gd name="connsiteY7" fmla="*/ 62346 h 242455"/>
                <a:gd name="connsiteX8" fmla="*/ 0 w 277091"/>
                <a:gd name="connsiteY8" fmla="*/ 34637 h 242455"/>
                <a:gd name="connsiteX9" fmla="*/ 6927 w 277091"/>
                <a:gd name="connsiteY9" fmla="*/ 13855 h 242455"/>
                <a:gd name="connsiteX10" fmla="*/ 48491 w 277091"/>
                <a:gd name="connsiteY10" fmla="*/ 6927 h 242455"/>
                <a:gd name="connsiteX11" fmla="*/ 62346 w 277091"/>
                <a:gd name="connsiteY11" fmla="*/ 0 h 24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7091" h="242455">
                  <a:moveTo>
                    <a:pt x="277091" y="242455"/>
                  </a:moveTo>
                  <a:cubicBezTo>
                    <a:pt x="274782" y="235528"/>
                    <a:pt x="273787" y="228013"/>
                    <a:pt x="270164" y="221673"/>
                  </a:cubicBezTo>
                  <a:cubicBezTo>
                    <a:pt x="264436" y="211649"/>
                    <a:pt x="256985" y="202653"/>
                    <a:pt x="249382" y="193964"/>
                  </a:cubicBezTo>
                  <a:cubicBezTo>
                    <a:pt x="238459" y="181480"/>
                    <a:pt x="218090" y="160044"/>
                    <a:pt x="200891" y="152400"/>
                  </a:cubicBezTo>
                  <a:cubicBezTo>
                    <a:pt x="175342" y="141045"/>
                    <a:pt x="129062" y="130979"/>
                    <a:pt x="103909" y="124691"/>
                  </a:cubicBezTo>
                  <a:cubicBezTo>
                    <a:pt x="96825" y="122920"/>
                    <a:pt x="90054" y="120073"/>
                    <a:pt x="83127" y="117764"/>
                  </a:cubicBezTo>
                  <a:cubicBezTo>
                    <a:pt x="76200" y="110837"/>
                    <a:pt x="68224" y="104819"/>
                    <a:pt x="62346" y="96982"/>
                  </a:cubicBezTo>
                  <a:cubicBezTo>
                    <a:pt x="54268" y="86211"/>
                    <a:pt x="51085" y="71866"/>
                    <a:pt x="41564" y="62346"/>
                  </a:cubicBezTo>
                  <a:cubicBezTo>
                    <a:pt x="29790" y="50572"/>
                    <a:pt x="0" y="34637"/>
                    <a:pt x="0" y="34637"/>
                  </a:cubicBezTo>
                  <a:cubicBezTo>
                    <a:pt x="2309" y="27710"/>
                    <a:pt x="587" y="17478"/>
                    <a:pt x="6927" y="13855"/>
                  </a:cubicBezTo>
                  <a:cubicBezTo>
                    <a:pt x="19122" y="6886"/>
                    <a:pt x="34865" y="10334"/>
                    <a:pt x="48491" y="6927"/>
                  </a:cubicBezTo>
                  <a:cubicBezTo>
                    <a:pt x="53500" y="5675"/>
                    <a:pt x="57728" y="2309"/>
                    <a:pt x="62346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7773786" y="5010187"/>
              <a:ext cx="222091" cy="151560"/>
            </a:xfrm>
            <a:custGeom>
              <a:avLst/>
              <a:gdLst>
                <a:gd name="connsiteX0" fmla="*/ 8933 w 182115"/>
                <a:gd name="connsiteY0" fmla="*/ 131618 h 131618"/>
                <a:gd name="connsiteX1" fmla="*/ 2006 w 182115"/>
                <a:gd name="connsiteY1" fmla="*/ 110837 h 131618"/>
                <a:gd name="connsiteX2" fmla="*/ 43570 w 182115"/>
                <a:gd name="connsiteY2" fmla="*/ 69273 h 131618"/>
                <a:gd name="connsiteX3" fmla="*/ 64351 w 182115"/>
                <a:gd name="connsiteY3" fmla="*/ 62346 h 131618"/>
                <a:gd name="connsiteX4" fmla="*/ 85133 w 182115"/>
                <a:gd name="connsiteY4" fmla="*/ 48491 h 131618"/>
                <a:gd name="connsiteX5" fmla="*/ 105915 w 182115"/>
                <a:gd name="connsiteY5" fmla="*/ 41564 h 131618"/>
                <a:gd name="connsiteX6" fmla="*/ 119770 w 182115"/>
                <a:gd name="connsiteY6" fmla="*/ 20782 h 131618"/>
                <a:gd name="connsiteX7" fmla="*/ 182115 w 182115"/>
                <a:gd name="connsiteY7" fmla="*/ 0 h 13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115" h="131618">
                  <a:moveTo>
                    <a:pt x="8933" y="131618"/>
                  </a:moveTo>
                  <a:cubicBezTo>
                    <a:pt x="6624" y="124691"/>
                    <a:pt x="0" y="117858"/>
                    <a:pt x="2006" y="110837"/>
                  </a:cubicBezTo>
                  <a:cubicBezTo>
                    <a:pt x="6825" y="93970"/>
                    <a:pt x="28295" y="76911"/>
                    <a:pt x="43570" y="69273"/>
                  </a:cubicBezTo>
                  <a:cubicBezTo>
                    <a:pt x="50101" y="66008"/>
                    <a:pt x="57424" y="64655"/>
                    <a:pt x="64351" y="62346"/>
                  </a:cubicBezTo>
                  <a:cubicBezTo>
                    <a:pt x="71278" y="57728"/>
                    <a:pt x="77686" y="52214"/>
                    <a:pt x="85133" y="48491"/>
                  </a:cubicBezTo>
                  <a:cubicBezTo>
                    <a:pt x="91664" y="45225"/>
                    <a:pt x="100213" y="46125"/>
                    <a:pt x="105915" y="41564"/>
                  </a:cubicBezTo>
                  <a:cubicBezTo>
                    <a:pt x="112416" y="36363"/>
                    <a:pt x="113883" y="26669"/>
                    <a:pt x="119770" y="20782"/>
                  </a:cubicBezTo>
                  <a:cubicBezTo>
                    <a:pt x="136518" y="4034"/>
                    <a:pt x="159298" y="0"/>
                    <a:pt x="182115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693831" y="4052666"/>
              <a:ext cx="116193" cy="80066"/>
            </a:xfrm>
            <a:custGeom>
              <a:avLst/>
              <a:gdLst>
                <a:gd name="connsiteX0" fmla="*/ 19078 w 95278"/>
                <a:gd name="connsiteY0" fmla="*/ 34895 h 69531"/>
                <a:gd name="connsiteX1" fmla="*/ 32933 w 95278"/>
                <a:gd name="connsiteY1" fmla="*/ 14113 h 69531"/>
                <a:gd name="connsiteX2" fmla="*/ 95278 w 95278"/>
                <a:gd name="connsiteY2" fmla="*/ 14113 h 69531"/>
                <a:gd name="connsiteX3" fmla="*/ 74496 w 95278"/>
                <a:gd name="connsiteY3" fmla="*/ 55677 h 69531"/>
                <a:gd name="connsiteX4" fmla="*/ 53714 w 95278"/>
                <a:gd name="connsiteY4" fmla="*/ 69531 h 69531"/>
                <a:gd name="connsiteX5" fmla="*/ 12151 w 95278"/>
                <a:gd name="connsiteY5" fmla="*/ 55677 h 69531"/>
                <a:gd name="connsiteX6" fmla="*/ 32933 w 95278"/>
                <a:gd name="connsiteY6" fmla="*/ 41822 h 69531"/>
                <a:gd name="connsiteX7" fmla="*/ 19078 w 95278"/>
                <a:gd name="connsiteY7" fmla="*/ 34895 h 6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78" h="69531">
                  <a:moveTo>
                    <a:pt x="19078" y="34895"/>
                  </a:moveTo>
                  <a:cubicBezTo>
                    <a:pt x="23696" y="27968"/>
                    <a:pt x="26432" y="19314"/>
                    <a:pt x="32933" y="14113"/>
                  </a:cubicBezTo>
                  <a:cubicBezTo>
                    <a:pt x="50574" y="0"/>
                    <a:pt x="78185" y="11264"/>
                    <a:pt x="95278" y="14113"/>
                  </a:cubicBezTo>
                  <a:cubicBezTo>
                    <a:pt x="89644" y="31016"/>
                    <a:pt x="87926" y="42248"/>
                    <a:pt x="74496" y="55677"/>
                  </a:cubicBezTo>
                  <a:cubicBezTo>
                    <a:pt x="68609" y="61564"/>
                    <a:pt x="60641" y="64913"/>
                    <a:pt x="53714" y="69531"/>
                  </a:cubicBezTo>
                  <a:cubicBezTo>
                    <a:pt x="39860" y="64913"/>
                    <a:pt x="0" y="63778"/>
                    <a:pt x="12151" y="55677"/>
                  </a:cubicBezTo>
                  <a:cubicBezTo>
                    <a:pt x="19078" y="51059"/>
                    <a:pt x="29210" y="49269"/>
                    <a:pt x="32933" y="41822"/>
                  </a:cubicBezTo>
                  <a:lnTo>
                    <a:pt x="19078" y="3489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827253" y="4246953"/>
              <a:ext cx="112752" cy="97496"/>
            </a:xfrm>
            <a:custGeom>
              <a:avLst/>
              <a:gdLst>
                <a:gd name="connsiteX0" fmla="*/ 9236 w 92457"/>
                <a:gd name="connsiteY0" fmla="*/ 18572 h 84668"/>
                <a:gd name="connsiteX1" fmla="*/ 78508 w 92457"/>
                <a:gd name="connsiteY1" fmla="*/ 18572 h 84668"/>
                <a:gd name="connsiteX2" fmla="*/ 92363 w 92457"/>
                <a:gd name="connsiteY2" fmla="*/ 60136 h 84668"/>
                <a:gd name="connsiteX3" fmla="*/ 85436 w 92457"/>
                <a:gd name="connsiteY3" fmla="*/ 80917 h 84668"/>
                <a:gd name="connsiteX4" fmla="*/ 23090 w 92457"/>
                <a:gd name="connsiteY4" fmla="*/ 67063 h 84668"/>
                <a:gd name="connsiteX5" fmla="*/ 9236 w 92457"/>
                <a:gd name="connsiteY5" fmla="*/ 18572 h 8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457" h="84668">
                  <a:moveTo>
                    <a:pt x="9236" y="18572"/>
                  </a:moveTo>
                  <a:cubicBezTo>
                    <a:pt x="18472" y="10490"/>
                    <a:pt x="54629" y="0"/>
                    <a:pt x="78508" y="18572"/>
                  </a:cubicBezTo>
                  <a:cubicBezTo>
                    <a:pt x="90036" y="27538"/>
                    <a:pt x="92363" y="60136"/>
                    <a:pt x="92363" y="60136"/>
                  </a:cubicBezTo>
                  <a:cubicBezTo>
                    <a:pt x="90054" y="67063"/>
                    <a:pt x="92457" y="78911"/>
                    <a:pt x="85436" y="80917"/>
                  </a:cubicBezTo>
                  <a:cubicBezTo>
                    <a:pt x="72307" y="84668"/>
                    <a:pt x="38670" y="72256"/>
                    <a:pt x="23090" y="67063"/>
                  </a:cubicBezTo>
                  <a:cubicBezTo>
                    <a:pt x="14530" y="41383"/>
                    <a:pt x="0" y="26654"/>
                    <a:pt x="9236" y="185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075058" y="3625463"/>
              <a:ext cx="91657" cy="44611"/>
            </a:xfrm>
            <a:custGeom>
              <a:avLst/>
              <a:gdLst>
                <a:gd name="connsiteX0" fmla="*/ 6927 w 75159"/>
                <a:gd name="connsiteY0" fmla="*/ 31814 h 38741"/>
                <a:gd name="connsiteX1" fmla="*/ 69272 w 75159"/>
                <a:gd name="connsiteY1" fmla="*/ 24887 h 38741"/>
                <a:gd name="connsiteX2" fmla="*/ 48490 w 75159"/>
                <a:gd name="connsiteY2" fmla="*/ 38741 h 38741"/>
                <a:gd name="connsiteX3" fmla="*/ 27708 w 75159"/>
                <a:gd name="connsiteY3" fmla="*/ 31814 h 38741"/>
                <a:gd name="connsiteX4" fmla="*/ 6927 w 75159"/>
                <a:gd name="connsiteY4" fmla="*/ 31814 h 3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59" h="38741">
                  <a:moveTo>
                    <a:pt x="6927" y="31814"/>
                  </a:moveTo>
                  <a:cubicBezTo>
                    <a:pt x="13854" y="30660"/>
                    <a:pt x="44384" y="0"/>
                    <a:pt x="69272" y="24887"/>
                  </a:cubicBezTo>
                  <a:cubicBezTo>
                    <a:pt x="75159" y="30774"/>
                    <a:pt x="55417" y="34123"/>
                    <a:pt x="48490" y="38741"/>
                  </a:cubicBezTo>
                  <a:cubicBezTo>
                    <a:pt x="41563" y="36432"/>
                    <a:pt x="35010" y="31814"/>
                    <a:pt x="27708" y="31814"/>
                  </a:cubicBezTo>
                  <a:cubicBezTo>
                    <a:pt x="20406" y="31814"/>
                    <a:pt x="0" y="32968"/>
                    <a:pt x="6927" y="318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825843" y="3638167"/>
              <a:ext cx="97151" cy="47862"/>
            </a:xfrm>
            <a:custGeom>
              <a:avLst/>
              <a:gdLst>
                <a:gd name="connsiteX0" fmla="*/ 3464 w 79664"/>
                <a:gd name="connsiteY0" fmla="*/ 20782 h 41564"/>
                <a:gd name="connsiteX1" fmla="*/ 45028 w 79664"/>
                <a:gd name="connsiteY1" fmla="*/ 0 h 41564"/>
                <a:gd name="connsiteX2" fmla="*/ 79664 w 79664"/>
                <a:gd name="connsiteY2" fmla="*/ 6928 h 41564"/>
                <a:gd name="connsiteX3" fmla="*/ 72737 w 79664"/>
                <a:gd name="connsiteY3" fmla="*/ 27709 h 41564"/>
                <a:gd name="connsiteX4" fmla="*/ 45028 w 79664"/>
                <a:gd name="connsiteY4" fmla="*/ 34637 h 41564"/>
                <a:gd name="connsiteX5" fmla="*/ 24246 w 79664"/>
                <a:gd name="connsiteY5" fmla="*/ 41564 h 41564"/>
                <a:gd name="connsiteX6" fmla="*/ 3464 w 79664"/>
                <a:gd name="connsiteY6" fmla="*/ 20782 h 41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664" h="41564">
                  <a:moveTo>
                    <a:pt x="3464" y="20782"/>
                  </a:moveTo>
                  <a:cubicBezTo>
                    <a:pt x="6928" y="13855"/>
                    <a:pt x="30690" y="0"/>
                    <a:pt x="45028" y="0"/>
                  </a:cubicBezTo>
                  <a:cubicBezTo>
                    <a:pt x="56802" y="0"/>
                    <a:pt x="68119" y="4619"/>
                    <a:pt x="79664" y="6928"/>
                  </a:cubicBezTo>
                  <a:cubicBezTo>
                    <a:pt x="77355" y="13855"/>
                    <a:pt x="78439" y="23148"/>
                    <a:pt x="72737" y="27709"/>
                  </a:cubicBezTo>
                  <a:cubicBezTo>
                    <a:pt x="65303" y="33657"/>
                    <a:pt x="54182" y="32021"/>
                    <a:pt x="45028" y="34637"/>
                  </a:cubicBezTo>
                  <a:cubicBezTo>
                    <a:pt x="38007" y="36643"/>
                    <a:pt x="31173" y="39255"/>
                    <a:pt x="24246" y="41564"/>
                  </a:cubicBezTo>
                  <a:cubicBezTo>
                    <a:pt x="9111" y="18860"/>
                    <a:pt x="0" y="27709"/>
                    <a:pt x="3464" y="207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214942" y="3483120"/>
              <a:ext cx="348478" cy="230333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438364" y="3483120"/>
              <a:ext cx="348478" cy="230333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705600" y="3695700"/>
              <a:ext cx="218288" cy="239486"/>
            </a:xfrm>
            <a:custGeom>
              <a:avLst/>
              <a:gdLst>
                <a:gd name="connsiteX0" fmla="*/ 0 w 218288"/>
                <a:gd name="connsiteY0" fmla="*/ 239486 h 239486"/>
                <a:gd name="connsiteX1" fmla="*/ 10886 w 218288"/>
                <a:gd name="connsiteY1" fmla="*/ 195943 h 239486"/>
                <a:gd name="connsiteX2" fmla="*/ 21771 w 218288"/>
                <a:gd name="connsiteY2" fmla="*/ 179614 h 239486"/>
                <a:gd name="connsiteX3" fmla="*/ 70757 w 218288"/>
                <a:gd name="connsiteY3" fmla="*/ 152400 h 239486"/>
                <a:gd name="connsiteX4" fmla="*/ 92529 w 218288"/>
                <a:gd name="connsiteY4" fmla="*/ 146957 h 239486"/>
                <a:gd name="connsiteX5" fmla="*/ 157843 w 218288"/>
                <a:gd name="connsiteY5" fmla="*/ 103414 h 239486"/>
                <a:gd name="connsiteX6" fmla="*/ 201386 w 218288"/>
                <a:gd name="connsiteY6" fmla="*/ 54429 h 239486"/>
                <a:gd name="connsiteX7" fmla="*/ 212271 w 218288"/>
                <a:gd name="connsiteY7" fmla="*/ 21771 h 239486"/>
                <a:gd name="connsiteX8" fmla="*/ 217714 w 218288"/>
                <a:gd name="connsiteY8" fmla="*/ 0 h 23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288" h="239486">
                  <a:moveTo>
                    <a:pt x="0" y="239486"/>
                  </a:moveTo>
                  <a:cubicBezTo>
                    <a:pt x="2071" y="229132"/>
                    <a:pt x="5306" y="207103"/>
                    <a:pt x="10886" y="195943"/>
                  </a:cubicBezTo>
                  <a:cubicBezTo>
                    <a:pt x="13811" y="190092"/>
                    <a:pt x="16848" y="183922"/>
                    <a:pt x="21771" y="179614"/>
                  </a:cubicBezTo>
                  <a:cubicBezTo>
                    <a:pt x="40670" y="163078"/>
                    <a:pt x="50144" y="158290"/>
                    <a:pt x="70757" y="152400"/>
                  </a:cubicBezTo>
                  <a:cubicBezTo>
                    <a:pt x="77950" y="150345"/>
                    <a:pt x="85272" y="148771"/>
                    <a:pt x="92529" y="146957"/>
                  </a:cubicBezTo>
                  <a:lnTo>
                    <a:pt x="157843" y="103414"/>
                  </a:lnTo>
                  <a:cubicBezTo>
                    <a:pt x="180211" y="88502"/>
                    <a:pt x="188298" y="74060"/>
                    <a:pt x="201386" y="54429"/>
                  </a:cubicBezTo>
                  <a:lnTo>
                    <a:pt x="212271" y="21771"/>
                  </a:lnTo>
                  <a:cubicBezTo>
                    <a:pt x="218288" y="3720"/>
                    <a:pt x="217714" y="11181"/>
                    <a:pt x="217714" y="0"/>
                  </a:cubicBezTo>
                </a:path>
              </a:pathLst>
            </a:cu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520543" y="3799114"/>
              <a:ext cx="212271" cy="65315"/>
            </a:xfrm>
            <a:custGeom>
              <a:avLst/>
              <a:gdLst>
                <a:gd name="connsiteX0" fmla="*/ 212271 w 212271"/>
                <a:gd name="connsiteY0" fmla="*/ 65315 h 65315"/>
                <a:gd name="connsiteX1" fmla="*/ 152400 w 212271"/>
                <a:gd name="connsiteY1" fmla="*/ 32657 h 65315"/>
                <a:gd name="connsiteX2" fmla="*/ 108857 w 212271"/>
                <a:gd name="connsiteY2" fmla="*/ 16329 h 65315"/>
                <a:gd name="connsiteX3" fmla="*/ 76200 w 212271"/>
                <a:gd name="connsiteY3" fmla="*/ 27215 h 65315"/>
                <a:gd name="connsiteX4" fmla="*/ 43543 w 212271"/>
                <a:gd name="connsiteY4" fmla="*/ 16329 h 65315"/>
                <a:gd name="connsiteX5" fmla="*/ 10886 w 212271"/>
                <a:gd name="connsiteY5" fmla="*/ 5443 h 65315"/>
                <a:gd name="connsiteX6" fmla="*/ 0 w 212271"/>
                <a:gd name="connsiteY6" fmla="*/ 0 h 6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271" h="65315">
                  <a:moveTo>
                    <a:pt x="212271" y="65315"/>
                  </a:moveTo>
                  <a:cubicBezTo>
                    <a:pt x="192314" y="54429"/>
                    <a:pt x="172733" y="42824"/>
                    <a:pt x="152400" y="32657"/>
                  </a:cubicBezTo>
                  <a:cubicBezTo>
                    <a:pt x="139388" y="26151"/>
                    <a:pt x="122986" y="21039"/>
                    <a:pt x="108857" y="16329"/>
                  </a:cubicBezTo>
                  <a:cubicBezTo>
                    <a:pt x="97971" y="19958"/>
                    <a:pt x="87086" y="30844"/>
                    <a:pt x="76200" y="27215"/>
                  </a:cubicBezTo>
                  <a:lnTo>
                    <a:pt x="43543" y="16329"/>
                  </a:lnTo>
                  <a:lnTo>
                    <a:pt x="10886" y="5443"/>
                  </a:lnTo>
                  <a:cubicBezTo>
                    <a:pt x="7037" y="4160"/>
                    <a:pt x="3629" y="1814"/>
                    <a:pt x="0" y="0"/>
                  </a:cubicBezTo>
                </a:path>
              </a:pathLst>
            </a:cu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289930" y="3706586"/>
              <a:ext cx="197956" cy="283028"/>
            </a:xfrm>
            <a:custGeom>
              <a:avLst/>
              <a:gdLst>
                <a:gd name="connsiteX0" fmla="*/ 197956 w 197956"/>
                <a:gd name="connsiteY0" fmla="*/ 283028 h 283028"/>
                <a:gd name="connsiteX1" fmla="*/ 187070 w 197956"/>
                <a:gd name="connsiteY1" fmla="*/ 217714 h 283028"/>
                <a:gd name="connsiteX2" fmla="*/ 181627 w 197956"/>
                <a:gd name="connsiteY2" fmla="*/ 201385 h 283028"/>
                <a:gd name="connsiteX3" fmla="*/ 165299 w 197956"/>
                <a:gd name="connsiteY3" fmla="*/ 195943 h 283028"/>
                <a:gd name="connsiteX4" fmla="*/ 99984 w 197956"/>
                <a:gd name="connsiteY4" fmla="*/ 190500 h 283028"/>
                <a:gd name="connsiteX5" fmla="*/ 67327 w 197956"/>
                <a:gd name="connsiteY5" fmla="*/ 174171 h 283028"/>
                <a:gd name="connsiteX6" fmla="*/ 40113 w 197956"/>
                <a:gd name="connsiteY6" fmla="*/ 136071 h 283028"/>
                <a:gd name="connsiteX7" fmla="*/ 34670 w 197956"/>
                <a:gd name="connsiteY7" fmla="*/ 103414 h 283028"/>
                <a:gd name="connsiteX8" fmla="*/ 29227 w 197956"/>
                <a:gd name="connsiteY8" fmla="*/ 59871 h 283028"/>
                <a:gd name="connsiteX9" fmla="*/ 2013 w 197956"/>
                <a:gd name="connsiteY9" fmla="*/ 10885 h 283028"/>
                <a:gd name="connsiteX10" fmla="*/ 2013 w 197956"/>
                <a:gd name="connsiteY10" fmla="*/ 0 h 28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956" h="283028">
                  <a:moveTo>
                    <a:pt x="197956" y="283028"/>
                  </a:moveTo>
                  <a:cubicBezTo>
                    <a:pt x="194327" y="261257"/>
                    <a:pt x="194050" y="238653"/>
                    <a:pt x="187070" y="217714"/>
                  </a:cubicBezTo>
                  <a:cubicBezTo>
                    <a:pt x="185256" y="212271"/>
                    <a:pt x="185684" y="205442"/>
                    <a:pt x="181627" y="201385"/>
                  </a:cubicBezTo>
                  <a:cubicBezTo>
                    <a:pt x="177570" y="197328"/>
                    <a:pt x="170986" y="196701"/>
                    <a:pt x="165299" y="195943"/>
                  </a:cubicBezTo>
                  <a:cubicBezTo>
                    <a:pt x="143643" y="193056"/>
                    <a:pt x="121756" y="192314"/>
                    <a:pt x="99984" y="190500"/>
                  </a:cubicBezTo>
                  <a:cubicBezTo>
                    <a:pt x="91087" y="187534"/>
                    <a:pt x="72880" y="183056"/>
                    <a:pt x="67327" y="174171"/>
                  </a:cubicBezTo>
                  <a:cubicBezTo>
                    <a:pt x="40589" y="131392"/>
                    <a:pt x="74345" y="147482"/>
                    <a:pt x="40113" y="136071"/>
                  </a:cubicBezTo>
                  <a:cubicBezTo>
                    <a:pt x="17480" y="102124"/>
                    <a:pt x="34670" y="137215"/>
                    <a:pt x="34670" y="103414"/>
                  </a:cubicBezTo>
                  <a:cubicBezTo>
                    <a:pt x="34670" y="88787"/>
                    <a:pt x="31844" y="74262"/>
                    <a:pt x="29227" y="59871"/>
                  </a:cubicBezTo>
                  <a:cubicBezTo>
                    <a:pt x="25635" y="40114"/>
                    <a:pt x="13311" y="27832"/>
                    <a:pt x="2013" y="10885"/>
                  </a:cubicBezTo>
                  <a:cubicBezTo>
                    <a:pt x="0" y="7866"/>
                    <a:pt x="2013" y="3628"/>
                    <a:pt x="2013" y="0"/>
                  </a:cubicBezTo>
                </a:path>
              </a:pathLst>
            </a:cu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021286" y="3804557"/>
              <a:ext cx="391885" cy="359229"/>
            </a:xfrm>
            <a:custGeom>
              <a:avLst/>
              <a:gdLst>
                <a:gd name="connsiteX0" fmla="*/ 0 w 391885"/>
                <a:gd name="connsiteY0" fmla="*/ 359229 h 359229"/>
                <a:gd name="connsiteX1" fmla="*/ 21771 w 391885"/>
                <a:gd name="connsiteY1" fmla="*/ 326572 h 359229"/>
                <a:gd name="connsiteX2" fmla="*/ 38100 w 391885"/>
                <a:gd name="connsiteY2" fmla="*/ 310243 h 359229"/>
                <a:gd name="connsiteX3" fmla="*/ 70757 w 391885"/>
                <a:gd name="connsiteY3" fmla="*/ 288472 h 359229"/>
                <a:gd name="connsiteX4" fmla="*/ 108857 w 391885"/>
                <a:gd name="connsiteY4" fmla="*/ 277586 h 359229"/>
                <a:gd name="connsiteX5" fmla="*/ 234043 w 391885"/>
                <a:gd name="connsiteY5" fmla="*/ 272143 h 359229"/>
                <a:gd name="connsiteX6" fmla="*/ 255814 w 391885"/>
                <a:gd name="connsiteY6" fmla="*/ 266700 h 359229"/>
                <a:gd name="connsiteX7" fmla="*/ 293914 w 391885"/>
                <a:gd name="connsiteY7" fmla="*/ 261257 h 359229"/>
                <a:gd name="connsiteX8" fmla="*/ 315685 w 391885"/>
                <a:gd name="connsiteY8" fmla="*/ 250372 h 359229"/>
                <a:gd name="connsiteX9" fmla="*/ 332014 w 391885"/>
                <a:gd name="connsiteY9" fmla="*/ 244929 h 359229"/>
                <a:gd name="connsiteX10" fmla="*/ 359228 w 391885"/>
                <a:gd name="connsiteY10" fmla="*/ 212272 h 359229"/>
                <a:gd name="connsiteX11" fmla="*/ 364671 w 391885"/>
                <a:gd name="connsiteY11" fmla="*/ 195943 h 359229"/>
                <a:gd name="connsiteX12" fmla="*/ 381000 w 391885"/>
                <a:gd name="connsiteY12" fmla="*/ 179614 h 359229"/>
                <a:gd name="connsiteX13" fmla="*/ 391885 w 391885"/>
                <a:gd name="connsiteY13" fmla="*/ 163286 h 359229"/>
                <a:gd name="connsiteX14" fmla="*/ 386443 w 391885"/>
                <a:gd name="connsiteY14" fmla="*/ 141514 h 359229"/>
                <a:gd name="connsiteX15" fmla="*/ 364671 w 391885"/>
                <a:gd name="connsiteY15" fmla="*/ 125186 h 359229"/>
                <a:gd name="connsiteX16" fmla="*/ 332014 w 391885"/>
                <a:gd name="connsiteY16" fmla="*/ 108857 h 359229"/>
                <a:gd name="connsiteX17" fmla="*/ 321128 w 391885"/>
                <a:gd name="connsiteY17" fmla="*/ 70757 h 359229"/>
                <a:gd name="connsiteX18" fmla="*/ 304800 w 391885"/>
                <a:gd name="connsiteY18" fmla="*/ 54429 h 359229"/>
                <a:gd name="connsiteX19" fmla="*/ 299357 w 391885"/>
                <a:gd name="connsiteY19" fmla="*/ 38100 h 359229"/>
                <a:gd name="connsiteX20" fmla="*/ 304800 w 391885"/>
                <a:gd name="connsiteY20" fmla="*/ 5443 h 359229"/>
                <a:gd name="connsiteX21" fmla="*/ 304800 w 391885"/>
                <a:gd name="connsiteY21" fmla="*/ 0 h 35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885" h="359229">
                  <a:moveTo>
                    <a:pt x="0" y="359229"/>
                  </a:moveTo>
                  <a:lnTo>
                    <a:pt x="21771" y="326572"/>
                  </a:lnTo>
                  <a:cubicBezTo>
                    <a:pt x="26041" y="320167"/>
                    <a:pt x="32024" y="314969"/>
                    <a:pt x="38100" y="310243"/>
                  </a:cubicBezTo>
                  <a:cubicBezTo>
                    <a:pt x="48427" y="302211"/>
                    <a:pt x="58346" y="292609"/>
                    <a:pt x="70757" y="288472"/>
                  </a:cubicBezTo>
                  <a:cubicBezTo>
                    <a:pt x="79956" y="285405"/>
                    <a:pt x="100068" y="278237"/>
                    <a:pt x="108857" y="277586"/>
                  </a:cubicBezTo>
                  <a:cubicBezTo>
                    <a:pt x="150511" y="274500"/>
                    <a:pt x="192314" y="273957"/>
                    <a:pt x="234043" y="272143"/>
                  </a:cubicBezTo>
                  <a:cubicBezTo>
                    <a:pt x="241300" y="270329"/>
                    <a:pt x="248454" y="268038"/>
                    <a:pt x="255814" y="266700"/>
                  </a:cubicBezTo>
                  <a:cubicBezTo>
                    <a:pt x="268436" y="264405"/>
                    <a:pt x="281537" y="264632"/>
                    <a:pt x="293914" y="261257"/>
                  </a:cubicBezTo>
                  <a:cubicBezTo>
                    <a:pt x="301742" y="259122"/>
                    <a:pt x="308227" y="253568"/>
                    <a:pt x="315685" y="250372"/>
                  </a:cubicBezTo>
                  <a:cubicBezTo>
                    <a:pt x="320959" y="248112"/>
                    <a:pt x="326571" y="246743"/>
                    <a:pt x="332014" y="244929"/>
                  </a:cubicBezTo>
                  <a:cubicBezTo>
                    <a:pt x="344052" y="232891"/>
                    <a:pt x="351650" y="227428"/>
                    <a:pt x="359228" y="212272"/>
                  </a:cubicBezTo>
                  <a:cubicBezTo>
                    <a:pt x="361794" y="207140"/>
                    <a:pt x="361488" y="200717"/>
                    <a:pt x="364671" y="195943"/>
                  </a:cubicBezTo>
                  <a:cubicBezTo>
                    <a:pt x="368941" y="189538"/>
                    <a:pt x="376072" y="185527"/>
                    <a:pt x="381000" y="179614"/>
                  </a:cubicBezTo>
                  <a:cubicBezTo>
                    <a:pt x="385188" y="174589"/>
                    <a:pt x="388257" y="168729"/>
                    <a:pt x="391885" y="163286"/>
                  </a:cubicBezTo>
                  <a:cubicBezTo>
                    <a:pt x="390071" y="156029"/>
                    <a:pt x="390791" y="147601"/>
                    <a:pt x="386443" y="141514"/>
                  </a:cubicBezTo>
                  <a:cubicBezTo>
                    <a:pt x="381170" y="134132"/>
                    <a:pt x="372053" y="130459"/>
                    <a:pt x="364671" y="125186"/>
                  </a:cubicBezTo>
                  <a:cubicBezTo>
                    <a:pt x="346204" y="111996"/>
                    <a:pt x="352237" y="115598"/>
                    <a:pt x="332014" y="108857"/>
                  </a:cubicBezTo>
                  <a:cubicBezTo>
                    <a:pt x="331288" y="105954"/>
                    <a:pt x="324251" y="75442"/>
                    <a:pt x="321128" y="70757"/>
                  </a:cubicBezTo>
                  <a:cubicBezTo>
                    <a:pt x="316858" y="64353"/>
                    <a:pt x="310243" y="59872"/>
                    <a:pt x="304800" y="54429"/>
                  </a:cubicBezTo>
                  <a:cubicBezTo>
                    <a:pt x="302986" y="48986"/>
                    <a:pt x="299357" y="43837"/>
                    <a:pt x="299357" y="38100"/>
                  </a:cubicBezTo>
                  <a:cubicBezTo>
                    <a:pt x="299357" y="27064"/>
                    <a:pt x="303239" y="16368"/>
                    <a:pt x="304800" y="5443"/>
                  </a:cubicBezTo>
                  <a:cubicBezTo>
                    <a:pt x="305057" y="3647"/>
                    <a:pt x="304800" y="1814"/>
                    <a:pt x="304800" y="0"/>
                  </a:cubicBezTo>
                </a:path>
              </a:pathLst>
            </a:cu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059386" y="3537857"/>
              <a:ext cx="279325" cy="266481"/>
            </a:xfrm>
            <a:custGeom>
              <a:avLst/>
              <a:gdLst>
                <a:gd name="connsiteX0" fmla="*/ 272143 w 279325"/>
                <a:gd name="connsiteY0" fmla="*/ 261257 h 266481"/>
                <a:gd name="connsiteX1" fmla="*/ 212271 w 279325"/>
                <a:gd name="connsiteY1" fmla="*/ 217714 h 266481"/>
                <a:gd name="connsiteX2" fmla="*/ 195943 w 279325"/>
                <a:gd name="connsiteY2" fmla="*/ 206829 h 266481"/>
                <a:gd name="connsiteX3" fmla="*/ 157843 w 279325"/>
                <a:gd name="connsiteY3" fmla="*/ 195943 h 266481"/>
                <a:gd name="connsiteX4" fmla="*/ 130628 w 279325"/>
                <a:gd name="connsiteY4" fmla="*/ 185057 h 266481"/>
                <a:gd name="connsiteX5" fmla="*/ 48985 w 279325"/>
                <a:gd name="connsiteY5" fmla="*/ 174172 h 266481"/>
                <a:gd name="connsiteX6" fmla="*/ 27214 w 279325"/>
                <a:gd name="connsiteY6" fmla="*/ 146957 h 266481"/>
                <a:gd name="connsiteX7" fmla="*/ 38100 w 279325"/>
                <a:gd name="connsiteY7" fmla="*/ 130629 h 266481"/>
                <a:gd name="connsiteX8" fmla="*/ 32657 w 279325"/>
                <a:gd name="connsiteY8" fmla="*/ 92529 h 266481"/>
                <a:gd name="connsiteX9" fmla="*/ 0 w 279325"/>
                <a:gd name="connsiteY9" fmla="*/ 59872 h 266481"/>
                <a:gd name="connsiteX10" fmla="*/ 5443 w 279325"/>
                <a:gd name="connsiteY10" fmla="*/ 43543 h 266481"/>
                <a:gd name="connsiteX11" fmla="*/ 21771 w 279325"/>
                <a:gd name="connsiteY11" fmla="*/ 32657 h 266481"/>
                <a:gd name="connsiteX12" fmla="*/ 32657 w 279325"/>
                <a:gd name="connsiteY12" fmla="*/ 16329 h 266481"/>
                <a:gd name="connsiteX13" fmla="*/ 27214 w 279325"/>
                <a:gd name="connsiteY13" fmla="*/ 0 h 26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9325" h="266481">
                  <a:moveTo>
                    <a:pt x="272143" y="261257"/>
                  </a:moveTo>
                  <a:cubicBezTo>
                    <a:pt x="234127" y="235916"/>
                    <a:pt x="279325" y="266481"/>
                    <a:pt x="212271" y="217714"/>
                  </a:cubicBezTo>
                  <a:cubicBezTo>
                    <a:pt x="206981" y="213867"/>
                    <a:pt x="201794" y="209754"/>
                    <a:pt x="195943" y="206829"/>
                  </a:cubicBezTo>
                  <a:cubicBezTo>
                    <a:pt x="185459" y="201587"/>
                    <a:pt x="168307" y="199431"/>
                    <a:pt x="157843" y="195943"/>
                  </a:cubicBezTo>
                  <a:cubicBezTo>
                    <a:pt x="148574" y="192853"/>
                    <a:pt x="139986" y="187865"/>
                    <a:pt x="130628" y="185057"/>
                  </a:cubicBezTo>
                  <a:cubicBezTo>
                    <a:pt x="108078" y="178292"/>
                    <a:pt x="68186" y="176092"/>
                    <a:pt x="48985" y="174172"/>
                  </a:cubicBezTo>
                  <a:cubicBezTo>
                    <a:pt x="39445" y="167812"/>
                    <a:pt x="24585" y="162731"/>
                    <a:pt x="27214" y="146957"/>
                  </a:cubicBezTo>
                  <a:cubicBezTo>
                    <a:pt x="28289" y="140505"/>
                    <a:pt x="34471" y="136072"/>
                    <a:pt x="38100" y="130629"/>
                  </a:cubicBezTo>
                  <a:cubicBezTo>
                    <a:pt x="44430" y="111638"/>
                    <a:pt x="48483" y="112311"/>
                    <a:pt x="32657" y="92529"/>
                  </a:cubicBezTo>
                  <a:cubicBezTo>
                    <a:pt x="23040" y="80508"/>
                    <a:pt x="0" y="59872"/>
                    <a:pt x="0" y="59872"/>
                  </a:cubicBezTo>
                  <a:cubicBezTo>
                    <a:pt x="1814" y="54429"/>
                    <a:pt x="1859" y="48023"/>
                    <a:pt x="5443" y="43543"/>
                  </a:cubicBezTo>
                  <a:cubicBezTo>
                    <a:pt x="9529" y="38435"/>
                    <a:pt x="17146" y="37282"/>
                    <a:pt x="21771" y="32657"/>
                  </a:cubicBezTo>
                  <a:cubicBezTo>
                    <a:pt x="26396" y="28032"/>
                    <a:pt x="29028" y="21772"/>
                    <a:pt x="32657" y="16329"/>
                  </a:cubicBezTo>
                  <a:lnTo>
                    <a:pt x="27214" y="0"/>
                  </a:lnTo>
                </a:path>
              </a:pathLst>
            </a:cu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Down Arrow 30"/>
            <p:cNvSpPr/>
            <p:nvPr/>
          </p:nvSpPr>
          <p:spPr>
            <a:xfrm>
              <a:off x="7000892" y="5572140"/>
              <a:ext cx="174239" cy="493572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7429520" y="5572140"/>
              <a:ext cx="174239" cy="493572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929454" y="6072206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dirty="0" smtClean="0">
                <a:solidFill>
                  <a:schemeClr val="accent2">
                    <a:lumMod val="75000"/>
                  </a:schemeClr>
                </a:solidFill>
              </a:rPr>
              <a:t>Salt + particles</a:t>
            </a:r>
          </a:p>
          <a:p>
            <a:pPr algn="ctr"/>
            <a:r>
              <a:rPr lang="fi-FI" dirty="0" smtClean="0">
                <a:solidFill>
                  <a:schemeClr val="accent2">
                    <a:lumMod val="75000"/>
                  </a:schemeClr>
                </a:solidFill>
              </a:rPr>
              <a:t>+ DOM</a:t>
            </a:r>
            <a:endParaRPr lang="fi-FI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5984" y="2500306"/>
            <a:ext cx="4828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sym typeface="Wingdings" pitchFamily="2" charset="2"/>
              </a:rPr>
              <a:t> </a:t>
            </a:r>
            <a:r>
              <a:rPr lang="fi-FI" sz="2400" dirty="0" smtClean="0"/>
              <a:t>salt and DOM is excluded from ice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85984" y="3573852"/>
            <a:ext cx="317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BUT: DOM </a:t>
            </a:r>
            <a:r>
              <a:rPr lang="fi-FI" sz="2400" u="sng" dirty="0" smtClean="0"/>
              <a:t>less</a:t>
            </a:r>
            <a:r>
              <a:rPr lang="fi-FI" sz="2400" dirty="0" smtClean="0"/>
              <a:t> than salt</a:t>
            </a:r>
            <a:endParaRPr lang="fi-FI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2285984" y="4002480"/>
            <a:ext cx="3594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fi-FI" sz="2400" dirty="0" smtClean="0"/>
              <a:t>Size dependent separation</a:t>
            </a:r>
          </a:p>
          <a:p>
            <a:pPr>
              <a:buFont typeface="Wingdings"/>
              <a:buChar char="è"/>
            </a:pPr>
            <a:r>
              <a:rPr lang="fi-FI" sz="2400" dirty="0" smtClean="0">
                <a:sym typeface="Wingdings" pitchFamily="2" charset="2"/>
              </a:rPr>
              <a:t>diffusion/drainage </a:t>
            </a:r>
          </a:p>
          <a:p>
            <a:pPr>
              <a:buFont typeface="Wingdings"/>
              <a:buChar char="è"/>
            </a:pPr>
            <a:r>
              <a:rPr lang="fi-FI" sz="2400" dirty="0" smtClean="0">
                <a:sym typeface="Wingdings" pitchFamily="2" charset="2"/>
              </a:rPr>
              <a:t> accumulation</a:t>
            </a:r>
            <a:endParaRPr lang="fi-FI" sz="2400" dirty="0" smtClean="0"/>
          </a:p>
        </p:txBody>
      </p:sp>
      <p:pic>
        <p:nvPicPr>
          <p:cNvPr id="37" name="Picture 36" descr="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1736197" cy="115633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Box 37"/>
          <p:cNvSpPr txBox="1"/>
          <p:nvPr/>
        </p:nvSpPr>
        <p:spPr>
          <a:xfrm>
            <a:off x="-32" y="1373675"/>
            <a:ext cx="17075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Sea Ice in the</a:t>
            </a:r>
          </a:p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Baltic Sea</a:t>
            </a:r>
            <a:endParaRPr lang="fi-FI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9" name="Picture 38" descr="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2629856"/>
            <a:ext cx="1736197" cy="115633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TextBox 39"/>
          <p:cNvSpPr txBox="1"/>
          <p:nvPr/>
        </p:nvSpPr>
        <p:spPr>
          <a:xfrm>
            <a:off x="-32" y="2857496"/>
            <a:ext cx="1599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DOM</a:t>
            </a:r>
          </a:p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introduction</a:t>
            </a:r>
            <a:endParaRPr lang="fi-FI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1" name="Picture 40" descr="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4130054"/>
            <a:ext cx="1736197" cy="1156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 descr="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5643578"/>
            <a:ext cx="1736197" cy="115633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extBox 42"/>
          <p:cNvSpPr txBox="1"/>
          <p:nvPr/>
        </p:nvSpPr>
        <p:spPr>
          <a:xfrm>
            <a:off x="-32" y="4498311"/>
            <a:ext cx="1213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Methods</a:t>
            </a:r>
            <a:endParaRPr lang="fi-FI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32" y="5874269"/>
            <a:ext cx="1495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Results and</a:t>
            </a:r>
          </a:p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plans</a:t>
            </a:r>
            <a:endParaRPr lang="fi-FI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85852" y="71414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solidFill>
                  <a:schemeClr val="tx2"/>
                </a:solidFill>
              </a:rPr>
              <a:t>					Susann Haase, University of Helsinki</a:t>
            </a:r>
            <a:endParaRPr lang="fi-FI" sz="1600" dirty="0">
              <a:solidFill>
                <a:schemeClr val="tx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00298" y="681319"/>
            <a:ext cx="4649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Freeze fractionation in baltic sea ice</a:t>
            </a:r>
            <a:endParaRPr lang="fi-FI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2291066" y="1585729"/>
            <a:ext cx="5616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-4 tanks (360 liters, Gulf of Finland)</a:t>
            </a:r>
          </a:p>
          <a:p>
            <a:r>
              <a:rPr lang="fi-FI" sz="2400" dirty="0" smtClean="0"/>
              <a:t>-natural ice from coastal area (2007 + 2008)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85984" y="5286388"/>
            <a:ext cx="3764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-Increasing effect with aging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8" grpId="0"/>
      <p:bldP spid="40" grpId="0"/>
      <p:bldP spid="43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411413" y="681002"/>
            <a:ext cx="6089677" cy="4619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xtBox 1"/>
          <p:cNvSpPr txBox="1"/>
          <p:nvPr/>
        </p:nvSpPr>
        <p:spPr>
          <a:xfrm>
            <a:off x="2285984" y="1785926"/>
            <a:ext cx="603716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fi-FI" sz="2400" dirty="0" smtClean="0"/>
              <a:t>Experiments with more chemical and </a:t>
            </a:r>
          </a:p>
          <a:p>
            <a:pPr>
              <a:tabLst>
                <a:tab pos="1790700" algn="l"/>
              </a:tabLst>
            </a:pPr>
            <a:r>
              <a:rPr lang="fi-FI" sz="2400" dirty="0" smtClean="0"/>
              <a:t>		biological </a:t>
            </a:r>
            <a:r>
              <a:rPr lang="fi-FI" sz="2400" dirty="0" smtClean="0"/>
              <a:t>parameters</a:t>
            </a:r>
          </a:p>
          <a:p>
            <a:pPr>
              <a:tabLst>
                <a:tab pos="1790700" algn="l"/>
              </a:tabLst>
            </a:pPr>
            <a:endParaRPr lang="fi-FI" sz="2400" dirty="0" smtClean="0"/>
          </a:p>
          <a:p>
            <a:pPr>
              <a:tabLst>
                <a:tab pos="1790700" algn="l"/>
              </a:tabLst>
            </a:pPr>
            <a:r>
              <a:rPr lang="fi-FI" sz="2400" smtClean="0"/>
              <a:t>-Impact </a:t>
            </a:r>
            <a:r>
              <a:rPr lang="fi-FI" sz="2400" dirty="0" smtClean="0"/>
              <a:t>of ice cover on ecosystem</a:t>
            </a:r>
          </a:p>
          <a:p>
            <a:pPr>
              <a:tabLst>
                <a:tab pos="1790700" algn="l"/>
              </a:tabLst>
            </a:pPr>
            <a:endParaRPr lang="fi-FI" sz="2400" dirty="0" smtClean="0"/>
          </a:p>
          <a:p>
            <a:pPr>
              <a:buFontTx/>
              <a:buChar char="-"/>
            </a:pPr>
            <a:r>
              <a:rPr lang="fi-FI" sz="2400" dirty="0" smtClean="0"/>
              <a:t>Correlation of DOM and pore size</a:t>
            </a:r>
          </a:p>
          <a:p>
            <a:endParaRPr lang="fi-FI" sz="2400" dirty="0" smtClean="0"/>
          </a:p>
          <a:p>
            <a:pPr>
              <a:buFontTx/>
              <a:buChar char="-"/>
            </a:pPr>
            <a:r>
              <a:rPr lang="fi-FI" sz="2400" dirty="0" smtClean="0"/>
              <a:t>Degradation by biological activity and UV-light</a:t>
            </a:r>
          </a:p>
          <a:p>
            <a:endParaRPr lang="fi-FI" sz="2400" dirty="0" smtClean="0"/>
          </a:p>
        </p:txBody>
      </p:sp>
      <p:pic>
        <p:nvPicPr>
          <p:cNvPr id="11" name="Picture 10" descr="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1736197" cy="115633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-32" y="1373675"/>
            <a:ext cx="17075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Sea Ice in the</a:t>
            </a:r>
          </a:p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Baltic Sea</a:t>
            </a:r>
            <a:endParaRPr lang="fi-FI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12" descr="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2629856"/>
            <a:ext cx="1736197" cy="115633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-32" y="2857496"/>
            <a:ext cx="1599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DOM</a:t>
            </a:r>
          </a:p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introduction</a:t>
            </a:r>
            <a:endParaRPr lang="fi-FI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4" descr="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4130054"/>
            <a:ext cx="1736197" cy="1156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5643578"/>
            <a:ext cx="1736197" cy="115633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-32" y="4498311"/>
            <a:ext cx="1213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Methods</a:t>
            </a:r>
            <a:endParaRPr lang="fi-FI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2" y="5874269"/>
            <a:ext cx="1495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Results and</a:t>
            </a:r>
          </a:p>
          <a:p>
            <a:r>
              <a:rPr lang="fi-FI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plans</a:t>
            </a:r>
            <a:endParaRPr lang="fi-FI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5852" y="71414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solidFill>
                  <a:schemeClr val="tx2"/>
                </a:solidFill>
              </a:rPr>
              <a:t>					Susann Haase, University of Helsinki</a:t>
            </a:r>
            <a:endParaRPr lang="fi-FI" sz="16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00298" y="681319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Further plans</a:t>
            </a:r>
            <a:endParaRPr lang="fi-FI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143372" y="5143512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>
                <a:solidFill>
                  <a:srgbClr val="C00000"/>
                </a:solidFill>
              </a:rPr>
              <a:t>Thank you </a:t>
            </a:r>
            <a:r>
              <a:rPr lang="fi-FI" sz="3200" dirty="0" smtClean="0">
                <a:solidFill>
                  <a:srgbClr val="C00000"/>
                </a:solidFill>
                <a:sym typeface="Wingdings" pitchFamily="2" charset="2"/>
              </a:rPr>
              <a:t></a:t>
            </a:r>
            <a:endParaRPr lang="fi-FI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358</Words>
  <Application>Microsoft Office PowerPoint</Application>
  <PresentationFormat>On-screen Show (4:3)</PresentationFormat>
  <Paragraphs>111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The photochemical transformation of organic matter in sea ice and its impact on the functioning of the sea ice ecosystem.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photochemical transformation of organic matter in sea ice and its impact on the functioning of the sea ice ecosystem.</dc:title>
  <dc:creator>haase</dc:creator>
  <cp:lastModifiedBy>haase</cp:lastModifiedBy>
  <cp:revision>88</cp:revision>
  <dcterms:created xsi:type="dcterms:W3CDTF">2009-07-20T07:39:03Z</dcterms:created>
  <dcterms:modified xsi:type="dcterms:W3CDTF">2009-07-27T20:01:15Z</dcterms:modified>
</cp:coreProperties>
</file>