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2" r:id="rId2"/>
  </p:sldIdLst>
  <p:sldSz cx="30279975" cy="42808525"/>
  <p:notesSz cx="6669088" cy="9926638"/>
  <p:defaultTextStyle>
    <a:defPPr>
      <a:defRPr lang="de-DE"/>
    </a:defPPr>
    <a:lvl1pPr algn="ctr" rtl="0" fontAlgn="base">
      <a:lnSpc>
        <a:spcPct val="120000"/>
      </a:lnSpc>
      <a:spcBef>
        <a:spcPct val="0"/>
      </a:spcBef>
      <a:spcAft>
        <a:spcPct val="0"/>
      </a:spcAft>
      <a:buFont typeface="Wingdings 3" pitchFamily="18" charset="2"/>
      <a:defRPr sz="3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lnSpc>
        <a:spcPct val="120000"/>
      </a:lnSpc>
      <a:spcBef>
        <a:spcPct val="0"/>
      </a:spcBef>
      <a:spcAft>
        <a:spcPct val="0"/>
      </a:spcAft>
      <a:buFont typeface="Wingdings 3" pitchFamily="18" charset="2"/>
      <a:defRPr sz="3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lnSpc>
        <a:spcPct val="120000"/>
      </a:lnSpc>
      <a:spcBef>
        <a:spcPct val="0"/>
      </a:spcBef>
      <a:spcAft>
        <a:spcPct val="0"/>
      </a:spcAft>
      <a:buFont typeface="Wingdings 3" pitchFamily="18" charset="2"/>
      <a:defRPr sz="3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lnSpc>
        <a:spcPct val="120000"/>
      </a:lnSpc>
      <a:spcBef>
        <a:spcPct val="0"/>
      </a:spcBef>
      <a:spcAft>
        <a:spcPct val="0"/>
      </a:spcAft>
      <a:buFont typeface="Wingdings 3" pitchFamily="18" charset="2"/>
      <a:defRPr sz="3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lnSpc>
        <a:spcPct val="120000"/>
      </a:lnSpc>
      <a:spcBef>
        <a:spcPct val="0"/>
      </a:spcBef>
      <a:spcAft>
        <a:spcPct val="0"/>
      </a:spcAft>
      <a:buFont typeface="Wingdings 3" pitchFamily="18" charset="2"/>
      <a:defRPr sz="3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7452" autoAdjust="0"/>
    <p:restoredTop sz="94691" autoAdjust="0"/>
  </p:normalViewPr>
  <p:slideViewPr>
    <p:cSldViewPr>
      <p:cViewPr>
        <p:scale>
          <a:sx n="30" d="100"/>
          <a:sy n="30" d="100"/>
        </p:scale>
        <p:origin x="-1224" y="-102"/>
      </p:cViewPr>
      <p:guideLst>
        <p:guide orient="horz" pos="7858"/>
        <p:guide orient="horz" pos="23626"/>
        <p:guide orient="horz" pos="692"/>
        <p:guide pos="17928"/>
        <p:guide pos="1146"/>
        <p:guide pos="18427"/>
        <p:guide pos="692"/>
        <p:guide pos="9310"/>
        <p:guide pos="976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7" d="100"/>
          <a:sy n="17" d="100"/>
        </p:scale>
        <p:origin x="-3144" y="-216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890033" cy="4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5" tIns="47386" rIns="94775" bIns="47386" numCol="1" anchor="t" anchorCtr="0" compatLnSpc="1">
            <a:prstTxWarp prst="textNoShape">
              <a:avLst/>
            </a:prstTxWarp>
          </a:bodyPr>
          <a:lstStyle>
            <a:lvl1pPr algn="l" defTabSz="947566">
              <a:lnSpc>
                <a:spcPct val="100000"/>
              </a:lnSpc>
              <a:buFontTx/>
              <a:buNone/>
              <a:defRPr sz="1100"/>
            </a:lvl1pPr>
          </a:lstStyle>
          <a:p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37" y="0"/>
            <a:ext cx="2890033" cy="496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5" tIns="47386" rIns="94775" bIns="47386" numCol="1" anchor="t" anchorCtr="0" compatLnSpc="1">
            <a:prstTxWarp prst="textNoShape">
              <a:avLst/>
            </a:prstTxWarp>
          </a:bodyPr>
          <a:lstStyle>
            <a:lvl1pPr algn="r" defTabSz="947566">
              <a:lnSpc>
                <a:spcPct val="100000"/>
              </a:lnSpc>
              <a:buFontTx/>
              <a:buNone/>
              <a:defRPr sz="1100"/>
            </a:lvl1pPr>
          </a:lstStyle>
          <a:p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17713" y="742950"/>
            <a:ext cx="2633662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68" y="4715079"/>
            <a:ext cx="5335554" cy="446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5" tIns="47386" rIns="94775" bIns="473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670"/>
            <a:ext cx="2890033" cy="49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5" tIns="47386" rIns="94775" bIns="47386" numCol="1" anchor="b" anchorCtr="0" compatLnSpc="1">
            <a:prstTxWarp prst="textNoShape">
              <a:avLst/>
            </a:prstTxWarp>
          </a:bodyPr>
          <a:lstStyle>
            <a:lvl1pPr algn="l" defTabSz="947566">
              <a:lnSpc>
                <a:spcPct val="100000"/>
              </a:lnSpc>
              <a:buFontTx/>
              <a:buNone/>
              <a:defRPr sz="1100"/>
            </a:lvl1pPr>
          </a:lstStyle>
          <a:p>
            <a:endParaRPr lang="de-DE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37" y="9428670"/>
            <a:ext cx="2890033" cy="496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75" tIns="47386" rIns="94775" bIns="47386" numCol="1" anchor="b" anchorCtr="0" compatLnSpc="1">
            <a:prstTxWarp prst="textNoShape">
              <a:avLst/>
            </a:prstTxWarp>
          </a:bodyPr>
          <a:lstStyle>
            <a:lvl1pPr algn="r" defTabSz="947566">
              <a:lnSpc>
                <a:spcPct val="100000"/>
              </a:lnSpc>
              <a:buFontTx/>
              <a:buNone/>
              <a:defRPr sz="1100"/>
            </a:lvl1pPr>
          </a:lstStyle>
          <a:p>
            <a:fld id="{060BD0BF-252C-44DC-AD80-1264797CE9F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967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0BD0BF-252C-44DC-AD80-1264797CE9FC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070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1713" y="13298488"/>
            <a:ext cx="25736550" cy="91757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8588"/>
            <a:ext cx="21196300" cy="109394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073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062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801138" y="5561013"/>
            <a:ext cx="6659562" cy="633888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819275" y="5561013"/>
            <a:ext cx="19829463" cy="633888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174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62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363" y="27508200"/>
            <a:ext cx="25738137" cy="8502650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2363" y="18143538"/>
            <a:ext cx="25738137" cy="93646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33404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819275" y="7754938"/>
            <a:ext cx="13244513" cy="4144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16188" y="7754938"/>
            <a:ext cx="13244512" cy="4144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307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51025" cy="7134225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2150"/>
            <a:ext cx="13377863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6300"/>
            <a:ext cx="13377863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288" y="9582150"/>
            <a:ext cx="13384212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288" y="13576300"/>
            <a:ext cx="13384212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7253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3727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013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61563" cy="725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7988" y="1704975"/>
            <a:ext cx="16927512" cy="36534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8263"/>
            <a:ext cx="9961563" cy="29281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28766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663" y="29965650"/>
            <a:ext cx="18167350" cy="353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663" y="3824288"/>
            <a:ext cx="18167350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663" y="33504188"/>
            <a:ext cx="18167350" cy="502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8638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819275" y="5561013"/>
            <a:ext cx="26641425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819275" y="7754938"/>
            <a:ext cx="26641425" cy="414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gray">
          <a:xfrm flipH="1">
            <a:off x="1098550" y="4803775"/>
            <a:ext cx="28082875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gray">
          <a:xfrm>
            <a:off x="1819275" y="4624388"/>
            <a:ext cx="10077450" cy="3603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38" name="Picture 14" descr="_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22520275" y="1054100"/>
            <a:ext cx="6732588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2pPr>
      <a:lvl3pPr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3pPr>
      <a:lvl4pPr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4pPr>
      <a:lvl5pPr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5pPr>
      <a:lvl6pPr marL="457200"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6pPr>
      <a:lvl7pPr marL="914400"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7pPr>
      <a:lvl8pPr marL="1371600"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8pPr>
      <a:lvl9pPr marL="1828800" algn="l" defTabSz="4175125" rtl="0" fontAlgn="base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algn="l" defTabSz="4175125" rtl="0" fontAlgn="base">
        <a:lnSpc>
          <a:spcPct val="110000"/>
        </a:lnSpc>
        <a:spcBef>
          <a:spcPct val="0"/>
        </a:spcBef>
        <a:spcAft>
          <a:spcPct val="0"/>
        </a:spcAft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ea typeface="+mn-ea"/>
          <a:cs typeface="+mn-cs"/>
        </a:defRPr>
      </a:lvl1pPr>
      <a:lvl2pPr marL="1785938" indent="-17795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2pPr>
      <a:lvl3pPr marL="3584575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3pPr>
      <a:lvl4pPr marL="5383213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4pPr>
      <a:lvl5pPr marL="7181850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5pPr>
      <a:lvl6pPr marL="7639050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6pPr>
      <a:lvl7pPr marL="8096250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7pPr>
      <a:lvl8pPr marL="8553450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8pPr>
      <a:lvl9pPr marL="9010650" indent="-1792288" algn="l" defTabSz="4175125" rtl="0" fontAlgn="base">
        <a:lnSpc>
          <a:spcPct val="110000"/>
        </a:lnSpc>
        <a:spcBef>
          <a:spcPct val="0"/>
        </a:spcBef>
        <a:spcAft>
          <a:spcPct val="0"/>
        </a:spcAft>
        <a:buFont typeface="Wingdings 3" pitchFamily="18" charset="2"/>
        <a:buChar char="Ò"/>
        <a:tabLst>
          <a:tab pos="1798638" algn="l"/>
          <a:tab pos="3597275" algn="l"/>
          <a:tab pos="5395913" algn="l"/>
          <a:tab pos="7194550" algn="l"/>
        </a:tabLst>
        <a:defRPr sz="10000" b="1">
          <a:solidFill>
            <a:schemeClr val="bg2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wmf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7" descr="BalticSeaBasin_nordic"/>
          <p:cNvPicPr>
            <a:picLocks noChangeAspect="1" noChangeArrowheads="1"/>
          </p:cNvPicPr>
          <p:nvPr/>
        </p:nvPicPr>
        <p:blipFill>
          <a:blip r:embed="rId3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9" y="-198138"/>
            <a:ext cx="30279975" cy="430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1078235" y="40357224"/>
            <a:ext cx="26388481" cy="1721668"/>
          </a:xfrm>
        </p:spPr>
        <p:txBody>
          <a:bodyPr/>
          <a:lstStyle/>
          <a:p>
            <a:pPr algn="ctr"/>
            <a:r>
              <a:rPr lang="en-US" sz="3200" smtClean="0">
                <a:latin typeface="Calibri" pitchFamily="34" charset="0"/>
              </a:rPr>
              <a:t>The </a:t>
            </a:r>
            <a:r>
              <a:rPr lang="en-US" sz="3200">
                <a:latin typeface="Calibri" pitchFamily="34" charset="0"/>
              </a:rPr>
              <a:t>International Baltic Earth Secretariat (IBES) is located at Helmholtz-Zentrum </a:t>
            </a:r>
            <a:r>
              <a:rPr lang="en-US" sz="3200" smtClean="0">
                <a:latin typeface="Calibri" pitchFamily="34" charset="0"/>
              </a:rPr>
              <a:t>Geesthacht (Germany) </a:t>
            </a:r>
            <a:r>
              <a:rPr lang="en-US" sz="3200">
                <a:latin typeface="Calibri" pitchFamily="34" charset="0"/>
              </a:rPr>
              <a:t>as a focal support point for Baltic Earth.</a:t>
            </a:r>
            <a:br>
              <a:rPr lang="en-US" sz="3200">
                <a:latin typeface="Calibri" pitchFamily="34" charset="0"/>
              </a:rPr>
            </a:br>
            <a:r>
              <a:rPr lang="en-US" sz="3200">
                <a:latin typeface="Calibri" pitchFamily="34" charset="0"/>
              </a:rPr>
              <a:t>More information on Baltic Earth and BALTEX is available </a:t>
            </a:r>
            <a:r>
              <a:rPr lang="en-US" sz="3200" smtClean="0">
                <a:latin typeface="Calibri" pitchFamily="34" charset="0"/>
              </a:rPr>
              <a:t>at</a:t>
            </a:r>
            <a:br>
              <a:rPr lang="en-US" sz="3200" smtClean="0">
                <a:latin typeface="Calibri" pitchFamily="34" charset="0"/>
              </a:rPr>
            </a:br>
            <a:r>
              <a:rPr lang="en-US" sz="3200" b="1" smtClean="0">
                <a:solidFill>
                  <a:schemeClr val="accent1"/>
                </a:solidFill>
                <a:latin typeface="Calibri" pitchFamily="34" charset="0"/>
              </a:rPr>
              <a:t>www.baltic-earth.eu</a:t>
            </a:r>
            <a:endParaRPr lang="en-US" sz="3200" b="1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083203" y="737966"/>
            <a:ext cx="20950760" cy="345638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5000" smtClean="0">
                <a:solidFill>
                  <a:srgbClr val="000066"/>
                </a:solidFill>
                <a:latin typeface="Candara" panose="020E0502030303020204" pitchFamily="34" charset="0"/>
              </a:rPr>
              <a:t>Baltic Earth</a:t>
            </a:r>
            <a:r>
              <a:rPr lang="de-DE" sz="8000" smtClean="0">
                <a:solidFill>
                  <a:schemeClr val="tx2"/>
                </a:solidFill>
                <a:latin typeface="Calibri" pitchFamily="34" charset="0"/>
              </a:rPr>
              <a:t/>
            </a:r>
            <a:br>
              <a:rPr lang="de-DE" sz="8000" smtClean="0">
                <a:solidFill>
                  <a:schemeClr val="tx2"/>
                </a:solidFill>
                <a:latin typeface="Calibri" pitchFamily="34" charset="0"/>
              </a:rPr>
            </a:br>
            <a:r>
              <a:rPr lang="de-DE" sz="8000" smtClean="0">
                <a:solidFill>
                  <a:srgbClr val="002060"/>
                </a:solidFill>
                <a:latin typeface="Candara" panose="020E0502030303020204" pitchFamily="34" charset="0"/>
              </a:rPr>
              <a:t>Earth System Science for the Baltic Sea Region</a:t>
            </a:r>
            <a:endParaRPr lang="de-DE" sz="80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sp>
        <p:nvSpPr>
          <p:cNvPr id="12309" name="Rectangle 21"/>
          <p:cNvSpPr>
            <a:spLocks noChangeArrowheads="1"/>
          </p:cNvSpPr>
          <p:nvPr/>
        </p:nvSpPr>
        <p:spPr bwMode="gray">
          <a:xfrm>
            <a:off x="1078236" y="8615944"/>
            <a:ext cx="27748000" cy="29134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/>
          <a:lstStyle/>
          <a:p>
            <a:pPr algn="l" defTabSz="4175125">
              <a:spcAft>
                <a:spcPct val="60000"/>
              </a:spcAft>
              <a:tabLst>
                <a:tab pos="895350" algn="l"/>
              </a:tabLst>
            </a:pPr>
            <a:r>
              <a:rPr lang="de-DE" sz="4000" b="1" smtClean="0">
                <a:latin typeface="Calibri" pitchFamily="34" charset="0"/>
              </a:rPr>
              <a:t>Extending the knowledge of the regional Earth system in the Baltic Sea region</a:t>
            </a:r>
            <a:endParaRPr lang="de-DE" sz="4000" b="1" dirty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>
                <a:latin typeface="Calibri" pitchFamily="34" charset="0"/>
              </a:rPr>
              <a:t>The </a:t>
            </a:r>
            <a:r>
              <a:rPr lang="en-US" sz="3600" smtClean="0">
                <a:latin typeface="Calibri" pitchFamily="34" charset="0"/>
              </a:rPr>
              <a:t>goal of </a:t>
            </a:r>
            <a:r>
              <a:rPr lang="en-US" sz="3600">
                <a:latin typeface="Calibri" pitchFamily="34" charset="0"/>
              </a:rPr>
              <a:t>Baltic Earth is </a:t>
            </a:r>
            <a:r>
              <a:rPr lang="en-US" sz="3600" smtClean="0">
                <a:latin typeface="Calibri" pitchFamily="34" charset="0"/>
              </a:rPr>
              <a:t>to </a:t>
            </a:r>
            <a:r>
              <a:rPr lang="en-US" sz="3600">
                <a:latin typeface="Calibri" pitchFamily="34" charset="0"/>
              </a:rPr>
              <a:t>achieve an improved Earth system understanding of the Baltic Sea </a:t>
            </a:r>
            <a:r>
              <a:rPr lang="en-US" sz="3600" smtClean="0">
                <a:latin typeface="Calibri" pitchFamily="34" charset="0"/>
              </a:rPr>
              <a:t>region.</a:t>
            </a:r>
            <a:br>
              <a:rPr lang="en-US" sz="3600" smtClean="0">
                <a:latin typeface="Calibri" pitchFamily="34" charset="0"/>
              </a:rPr>
            </a:br>
            <a:r>
              <a:rPr lang="en-US" sz="3600" smtClean="0">
                <a:latin typeface="Calibri" pitchFamily="34" charset="0"/>
              </a:rPr>
              <a:t>Baltic Earth is </a:t>
            </a:r>
            <a:r>
              <a:rPr lang="en-US" sz="3600">
                <a:latin typeface="Calibri" pitchFamily="34" charset="0"/>
              </a:rPr>
              <a:t>the successor to </a:t>
            </a:r>
            <a:r>
              <a:rPr lang="en-US" sz="3600" smtClean="0">
                <a:latin typeface="Calibri" pitchFamily="34" charset="0"/>
              </a:rPr>
              <a:t>BALTEX that was </a:t>
            </a:r>
            <a:r>
              <a:rPr lang="en-US" sz="3600">
                <a:latin typeface="Calibri" pitchFamily="34" charset="0"/>
              </a:rPr>
              <a:t>terminated in June 2013 after 20 years and two </a:t>
            </a:r>
            <a:endParaRPr lang="en-US" sz="3600" smtClean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successful phases</a:t>
            </a:r>
            <a:r>
              <a:rPr lang="en-US" sz="3600">
                <a:latin typeface="Calibri" pitchFamily="34" charset="0"/>
              </a:rPr>
              <a:t>. The research </a:t>
            </a:r>
            <a:r>
              <a:rPr lang="en-US" sz="3600" smtClean="0">
                <a:latin typeface="Calibri" pitchFamily="34" charset="0"/>
              </a:rPr>
              <a:t>components of </a:t>
            </a:r>
            <a:r>
              <a:rPr lang="en-US" sz="3600">
                <a:latin typeface="Calibri" pitchFamily="34" charset="0"/>
              </a:rPr>
              <a:t>BALTEX continue to be relevant, but </a:t>
            </a:r>
            <a:r>
              <a:rPr lang="en-US" sz="3600" smtClean="0">
                <a:latin typeface="Calibri" pitchFamily="34" charset="0"/>
              </a:rPr>
              <a:t>now have a more </a:t>
            </a: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holistic </a:t>
            </a:r>
            <a:r>
              <a:rPr lang="en-US" sz="3600" smtClean="0">
                <a:latin typeface="Calibri" pitchFamily="34" charset="0"/>
              </a:rPr>
              <a:t>focus encompassing </a:t>
            </a:r>
            <a:r>
              <a:rPr lang="en-US" sz="3600">
                <a:latin typeface="Calibri" pitchFamily="34" charset="0"/>
              </a:rPr>
              <a:t>processes in the </a:t>
            </a: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atmosphere</a:t>
            </a:r>
            <a:r>
              <a:rPr lang="en-US" sz="3600">
                <a:latin typeface="Calibri" pitchFamily="34" charset="0"/>
              </a:rPr>
              <a:t>, </a:t>
            </a:r>
            <a:r>
              <a:rPr lang="en-US" sz="3600" smtClean="0">
                <a:latin typeface="Calibri" pitchFamily="34" charset="0"/>
              </a:rPr>
              <a:t>on </a:t>
            </a: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land</a:t>
            </a:r>
            <a:r>
              <a:rPr lang="en-US" sz="360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3600">
                <a:latin typeface="Calibri" pitchFamily="34" charset="0"/>
              </a:rPr>
              <a:t>and in the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sea</a:t>
            </a:r>
            <a:r>
              <a:rPr lang="en-US" sz="3600" smtClean="0">
                <a:latin typeface="Calibri" pitchFamily="34" charset="0"/>
              </a:rPr>
              <a:t>, as well as processes </a:t>
            </a: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and impacts related to the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anthroposphere</a:t>
            </a:r>
            <a:r>
              <a:rPr lang="en-US" sz="3600" smtClean="0">
                <a:latin typeface="Calibri" pitchFamily="34" charset="0"/>
              </a:rPr>
              <a:t>.</a:t>
            </a:r>
            <a:r>
              <a:rPr lang="en-US" sz="360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3600" smtClean="0">
                <a:latin typeface="Calibri" pitchFamily="34" charset="0"/>
              </a:rPr>
              <a:t>Specific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interdisciplinary</a:t>
            </a:r>
            <a:r>
              <a:rPr lang="en-US" sz="3600" smtClean="0">
                <a:latin typeface="Calibri" pitchFamily="34" charset="0"/>
              </a:rPr>
              <a:t> research challenges have been </a:t>
            </a: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formulated </a:t>
            </a:r>
            <a:r>
              <a:rPr lang="en-US" sz="3600">
                <a:latin typeface="Calibri" pitchFamily="34" charset="0"/>
              </a:rPr>
              <a:t>by </a:t>
            </a:r>
            <a:r>
              <a:rPr lang="en-US" sz="3600" smtClean="0">
                <a:latin typeface="Calibri" pitchFamily="34" charset="0"/>
              </a:rPr>
              <a:t>the Baltic Earth Interim Science Steering Group to </a:t>
            </a:r>
            <a:r>
              <a:rPr lang="en-US" sz="3600">
                <a:latin typeface="Calibri" pitchFamily="34" charset="0"/>
              </a:rPr>
              <a:t>be </a:t>
            </a:r>
            <a:r>
              <a:rPr lang="en-US" sz="3600" smtClean="0">
                <a:latin typeface="Calibri" pitchFamily="34" charset="0"/>
              </a:rPr>
              <a:t>approached by </a:t>
            </a:r>
            <a:r>
              <a:rPr lang="en-US" sz="3600">
                <a:latin typeface="Calibri" pitchFamily="34" charset="0"/>
              </a:rPr>
              <a:t>the </a:t>
            </a:r>
            <a:r>
              <a:rPr lang="en-US" sz="3600" smtClean="0">
                <a:latin typeface="Calibri" pitchFamily="34" charset="0"/>
              </a:rPr>
              <a:t>new </a:t>
            </a: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programme </a:t>
            </a:r>
            <a:r>
              <a:rPr lang="en-US" sz="3600">
                <a:latin typeface="Calibri" pitchFamily="34" charset="0"/>
              </a:rPr>
              <a:t>in the </a:t>
            </a:r>
            <a:r>
              <a:rPr lang="en-US" sz="3600" smtClean="0">
                <a:latin typeface="Calibri" pitchFamily="34" charset="0"/>
              </a:rPr>
              <a:t>coming </a:t>
            </a:r>
            <a:r>
              <a:rPr lang="en-US" sz="3600">
                <a:latin typeface="Calibri" pitchFamily="34" charset="0"/>
              </a:rPr>
              <a:t>years. </a:t>
            </a:r>
            <a:r>
              <a:rPr lang="en-US" sz="3600" smtClean="0">
                <a:latin typeface="Calibri" pitchFamily="34" charset="0"/>
              </a:rPr>
              <a:t>The </a:t>
            </a:r>
            <a:r>
              <a:rPr lang="en-US" sz="3600">
                <a:latin typeface="Calibri" pitchFamily="34" charset="0"/>
              </a:rPr>
              <a:t>continuity in basic </a:t>
            </a:r>
            <a:r>
              <a:rPr lang="en-US" sz="3600" smtClean="0">
                <a:latin typeface="Calibri" pitchFamily="34" charset="0"/>
              </a:rPr>
              <a:t>research </a:t>
            </a:r>
            <a:r>
              <a:rPr lang="en-US" sz="3600">
                <a:latin typeface="Calibri" pitchFamily="34" charset="0"/>
              </a:rPr>
              <a:t>fields, </a:t>
            </a:r>
            <a:r>
              <a:rPr lang="en-US" sz="3600" smtClean="0">
                <a:latin typeface="Calibri" pitchFamily="34" charset="0"/>
              </a:rPr>
              <a:t>structure </a:t>
            </a:r>
            <a:r>
              <a:rPr lang="en-US" sz="3600">
                <a:latin typeface="Calibri" pitchFamily="34" charset="0"/>
              </a:rPr>
              <a:t>(secretariat, </a:t>
            </a:r>
            <a:endParaRPr lang="en-US" sz="3600" smtClean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conferences</a:t>
            </a:r>
            <a:r>
              <a:rPr lang="en-US" sz="3600">
                <a:latin typeface="Calibri" pitchFamily="34" charset="0"/>
              </a:rPr>
              <a:t>, publications) </a:t>
            </a:r>
            <a:r>
              <a:rPr lang="en-US" sz="3600" smtClean="0">
                <a:latin typeface="Calibri" pitchFamily="34" charset="0"/>
              </a:rPr>
              <a:t>and </a:t>
            </a:r>
            <a:r>
              <a:rPr lang="en-US" sz="3600">
                <a:latin typeface="Calibri" pitchFamily="34" charset="0"/>
              </a:rPr>
              <a:t>the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international</a:t>
            </a:r>
            <a:r>
              <a:rPr lang="en-US" sz="3600" smtClean="0">
                <a:latin typeface="Calibri" pitchFamily="34" charset="0"/>
              </a:rPr>
              <a:t> network (</a:t>
            </a:r>
            <a:r>
              <a:rPr lang="en-US" sz="3600">
                <a:latin typeface="Calibri" pitchFamily="34" charset="0"/>
              </a:rPr>
              <a:t>people and </a:t>
            </a:r>
            <a:r>
              <a:rPr lang="en-US" sz="3600" smtClean="0">
                <a:latin typeface="Calibri" pitchFamily="34" charset="0"/>
              </a:rPr>
              <a:t>institutions</a:t>
            </a:r>
            <a:r>
              <a:rPr lang="en-US" sz="3600">
                <a:latin typeface="Calibri" pitchFamily="34" charset="0"/>
              </a:rPr>
              <a:t>) is symbolized </a:t>
            </a:r>
            <a:endParaRPr lang="en-US" sz="3600" smtClean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by </a:t>
            </a:r>
            <a:r>
              <a:rPr lang="en-US" sz="3600">
                <a:latin typeface="Calibri" pitchFamily="34" charset="0"/>
              </a:rPr>
              <a:t>the </a:t>
            </a:r>
            <a:r>
              <a:rPr lang="en-US" sz="3600" smtClean="0">
                <a:latin typeface="Calibri" pitchFamily="34" charset="0"/>
              </a:rPr>
              <a:t>logo</a:t>
            </a:r>
            <a:r>
              <a:rPr lang="en-US" sz="3600">
                <a:latin typeface="Calibri" pitchFamily="34" charset="0"/>
              </a:rPr>
              <a:t>, </a:t>
            </a:r>
            <a:r>
              <a:rPr lang="en-US" sz="3600" smtClean="0">
                <a:latin typeface="Calibri" pitchFamily="34" charset="0"/>
              </a:rPr>
              <a:t>which is similar but </a:t>
            </a:r>
            <a:r>
              <a:rPr lang="en-US" sz="3600">
                <a:latin typeface="Calibri" pitchFamily="34" charset="0"/>
              </a:rPr>
              <a:t>still </a:t>
            </a:r>
            <a:r>
              <a:rPr lang="en-US" sz="3600" smtClean="0">
                <a:latin typeface="Calibri" pitchFamily="34" charset="0"/>
              </a:rPr>
              <a:t>distinctly </a:t>
            </a:r>
            <a:r>
              <a:rPr lang="en-US" sz="3600">
                <a:latin typeface="Calibri" pitchFamily="34" charset="0"/>
              </a:rPr>
              <a:t>different </a:t>
            </a:r>
            <a:r>
              <a:rPr lang="en-US" sz="3600" smtClean="0">
                <a:latin typeface="Calibri" pitchFamily="34" charset="0"/>
              </a:rPr>
              <a:t>from </a:t>
            </a:r>
            <a:r>
              <a:rPr lang="en-US" sz="3600">
                <a:latin typeface="Calibri" pitchFamily="34" charset="0"/>
              </a:rPr>
              <a:t>the BALTEX logo</a:t>
            </a:r>
            <a:r>
              <a:rPr lang="en-US" sz="3600" smtClean="0">
                <a:latin typeface="Calibri" pitchFamily="34" charset="0"/>
              </a:rPr>
              <a:t>.</a:t>
            </a:r>
            <a:endParaRPr lang="en-US" sz="360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smtClean="0">
              <a:latin typeface="Calibri" pitchFamily="34" charset="0"/>
            </a:endParaRP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A </a:t>
            </a:r>
            <a:r>
              <a:rPr lang="en-US" sz="3600">
                <a:latin typeface="Calibri" pitchFamily="34" charset="0"/>
              </a:rPr>
              <a:t>major means </a:t>
            </a:r>
            <a:r>
              <a:rPr lang="en-US" sz="3600" smtClean="0">
                <a:latin typeface="Calibri" pitchFamily="34" charset="0"/>
              </a:rPr>
              <a:t>of achieving the goals of Baltic Earth will </a:t>
            </a:r>
            <a:r>
              <a:rPr lang="en-US" sz="3600">
                <a:latin typeface="Calibri" pitchFamily="34" charset="0"/>
              </a:rPr>
              <a:t>be </a:t>
            </a: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scientific assessments </a:t>
            </a:r>
            <a:r>
              <a:rPr lang="en-US" sz="3600">
                <a:latin typeface="Calibri" pitchFamily="34" charset="0"/>
              </a:rPr>
              <a:t>of particular research topics </a:t>
            </a:r>
            <a:r>
              <a:rPr lang="en-US" sz="3600" smtClean="0">
                <a:latin typeface="Calibri" pitchFamily="34" charset="0"/>
              </a:rPr>
              <a:t>to be prepared by </a:t>
            </a:r>
            <a:r>
              <a:rPr lang="en-US" sz="3600">
                <a:latin typeface="Calibri" pitchFamily="34" charset="0"/>
              </a:rPr>
              <a:t>expert </a:t>
            </a:r>
            <a:r>
              <a:rPr lang="en-US" sz="3600" smtClean="0">
                <a:latin typeface="Calibri" pitchFamily="34" charset="0"/>
              </a:rPr>
              <a:t>groups. Similar </a:t>
            </a:r>
            <a:r>
              <a:rPr lang="en-US" sz="3600">
                <a:latin typeface="Calibri" pitchFamily="34" charset="0"/>
              </a:rPr>
              <a:t>to the BACC </a:t>
            </a:r>
            <a:r>
              <a:rPr lang="en-US" sz="3600" smtClean="0">
                <a:latin typeface="Calibri" pitchFamily="34" charset="0"/>
              </a:rPr>
              <a:t>approach, the assessments shall help to identify </a:t>
            </a:r>
            <a:r>
              <a:rPr lang="en-US" sz="3600">
                <a:latin typeface="Calibri" pitchFamily="34" charset="0"/>
              </a:rPr>
              <a:t>gaps and inconsistencies in the current knowledge. A </a:t>
            </a:r>
            <a:r>
              <a:rPr lang="en-US" sz="3600" smtClean="0">
                <a:latin typeface="Calibri" pitchFamily="34" charset="0"/>
              </a:rPr>
              <a:t>Baltic Earth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Science </a:t>
            </a: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Plan</a:t>
            </a:r>
            <a:r>
              <a:rPr lang="en-US" sz="3600">
                <a:latin typeface="Calibri" pitchFamily="34" charset="0"/>
              </a:rPr>
              <a:t> </a:t>
            </a:r>
            <a:r>
              <a:rPr lang="en-US" sz="3600" smtClean="0">
                <a:latin typeface="Calibri" pitchFamily="34" charset="0"/>
              </a:rPr>
              <a:t>will be established by </a:t>
            </a:r>
            <a:r>
              <a:rPr lang="en-US" sz="3600" smtClean="0">
                <a:latin typeface="Calibri" pitchFamily="34" charset="0"/>
              </a:rPr>
              <a:t>the end of 2014</a:t>
            </a:r>
            <a:r>
              <a:rPr lang="en-US" sz="3600" smtClean="0">
                <a:latin typeface="Calibri" pitchFamily="34" charset="0"/>
              </a:rPr>
              <a:t>, with </a:t>
            </a:r>
            <a:r>
              <a:rPr lang="en-US" sz="3600">
                <a:latin typeface="Calibri" pitchFamily="34" charset="0"/>
              </a:rPr>
              <a:t>a </a:t>
            </a:r>
            <a:r>
              <a:rPr lang="en-US" sz="3600" smtClean="0">
                <a:latin typeface="Calibri" pitchFamily="34" charset="0"/>
              </a:rPr>
              <a:t>definition </a:t>
            </a:r>
            <a:r>
              <a:rPr lang="en-US" sz="3600">
                <a:latin typeface="Calibri" pitchFamily="34" charset="0"/>
              </a:rPr>
              <a:t>of core research </a:t>
            </a:r>
            <a:r>
              <a:rPr lang="en-US" sz="3600" smtClean="0">
                <a:latin typeface="Calibri" pitchFamily="34" charset="0"/>
              </a:rPr>
              <a:t>questions, </a:t>
            </a:r>
            <a:r>
              <a:rPr lang="en-US" sz="3600">
                <a:latin typeface="Calibri" pitchFamily="34" charset="0"/>
              </a:rPr>
              <a:t>so-called “</a:t>
            </a: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Grand Challenges</a:t>
            </a:r>
            <a:r>
              <a:rPr lang="en-US" sz="3600" smtClean="0">
                <a:latin typeface="Calibri" pitchFamily="34" charset="0"/>
              </a:rPr>
              <a:t>”. They are currently:</a:t>
            </a:r>
          </a:p>
          <a:p>
            <a:pPr algn="l" defTabSz="1042988">
              <a:buFontTx/>
              <a:buNone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>
              <a:latin typeface="Calibri" pitchFamily="34" charset="0"/>
            </a:endParaRP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Salinity </a:t>
            </a:r>
            <a:r>
              <a:rPr lang="en-US" sz="3600">
                <a:latin typeface="Calibri" pitchFamily="34" charset="0"/>
              </a:rPr>
              <a:t>dynamics in the Baltic Sea</a:t>
            </a: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>
                <a:latin typeface="Calibri" pitchFamily="34" charset="0"/>
              </a:rPr>
              <a:t>L</a:t>
            </a:r>
            <a:r>
              <a:rPr lang="en-US" sz="3600" smtClean="0">
                <a:latin typeface="Calibri" pitchFamily="34" charset="0"/>
              </a:rPr>
              <a:t>and-Sea </a:t>
            </a:r>
            <a:r>
              <a:rPr lang="en-US" sz="3600">
                <a:latin typeface="Calibri" pitchFamily="34" charset="0"/>
              </a:rPr>
              <a:t>biogeochemical feedbacks in the Baltic Sea region</a:t>
            </a: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Natural </a:t>
            </a:r>
            <a:r>
              <a:rPr lang="en-US" sz="3600">
                <a:latin typeface="Calibri" pitchFamily="34" charset="0"/>
              </a:rPr>
              <a:t>hazards and extreme events in the Baltic Sea region</a:t>
            </a: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Understanding </a:t>
            </a:r>
            <a:r>
              <a:rPr lang="en-US" sz="3600">
                <a:latin typeface="Calibri" pitchFamily="34" charset="0"/>
              </a:rPr>
              <a:t>sea level dynamics in the Baltic </a:t>
            </a:r>
            <a:r>
              <a:rPr lang="en-US" sz="3600" smtClean="0">
                <a:latin typeface="Calibri" pitchFamily="34" charset="0"/>
              </a:rPr>
              <a:t>Sea</a:t>
            </a:r>
          </a:p>
          <a:p>
            <a:pPr marL="742950" indent="-742950" algn="l" defTabSz="1042988">
              <a:buFont typeface="+mj-lt"/>
              <a:buAutoNum type="arabicPeriod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>
                <a:latin typeface="Calibri" pitchFamily="34" charset="0"/>
              </a:rPr>
              <a:t>Understanding regional variability of water and energy </a:t>
            </a:r>
            <a:r>
              <a:rPr lang="en-US" sz="3600" smtClean="0">
                <a:latin typeface="Calibri" pitchFamily="34" charset="0"/>
              </a:rPr>
              <a:t>exchanges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smtClean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The Grand Challenges </a:t>
            </a:r>
            <a:r>
              <a:rPr lang="en-US" sz="3600">
                <a:latin typeface="Calibri" pitchFamily="34" charset="0"/>
              </a:rPr>
              <a:t>are intended as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flexible</a:t>
            </a:r>
            <a:r>
              <a:rPr lang="en-US" sz="3600" smtClean="0">
                <a:latin typeface="Calibri" pitchFamily="34" charset="0"/>
              </a:rPr>
              <a:t>, regularly updated research topics and will be dealt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with by </a:t>
            </a:r>
            <a:r>
              <a:rPr lang="en-US" sz="3600">
                <a:latin typeface="Calibri" pitchFamily="34" charset="0"/>
              </a:rPr>
              <a:t>specific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working groups</a:t>
            </a:r>
            <a:r>
              <a:rPr lang="en-US" sz="3600" smtClean="0">
                <a:latin typeface="Calibri" pitchFamily="34" charset="0"/>
              </a:rPr>
              <a:t>. In addition, the BALTEX Working Groups on the “Utility </a:t>
            </a:r>
            <a:r>
              <a:rPr lang="en-US" sz="3600">
                <a:latin typeface="Calibri" pitchFamily="34" charset="0"/>
              </a:rPr>
              <a:t>of Regional </a:t>
            </a:r>
            <a:endParaRPr lang="en-US" sz="3600" smtClean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Climate Models”, and “Assessment of </a:t>
            </a:r>
            <a:r>
              <a:rPr lang="en-US" sz="3600">
                <a:latin typeface="Calibri" pitchFamily="34" charset="0"/>
              </a:rPr>
              <a:t>Scenario Simulations for the </a:t>
            </a:r>
            <a:r>
              <a:rPr lang="en-US" sz="3600" smtClean="0">
                <a:latin typeface="Calibri" pitchFamily="34" charset="0"/>
              </a:rPr>
              <a:t>Baltic </a:t>
            </a:r>
            <a:r>
              <a:rPr lang="en-US" sz="3600">
                <a:latin typeface="Calibri" pitchFamily="34" charset="0"/>
              </a:rPr>
              <a:t>Sea </a:t>
            </a:r>
            <a:r>
              <a:rPr lang="en-US" sz="3600" smtClean="0">
                <a:latin typeface="Calibri" pitchFamily="34" charset="0"/>
              </a:rPr>
              <a:t>1960-2100</a:t>
            </a:r>
            <a:r>
              <a:rPr lang="en-US" sz="3600">
                <a:latin typeface="Calibri" pitchFamily="34" charset="0"/>
              </a:rPr>
              <a:t> </a:t>
            </a:r>
            <a:r>
              <a:rPr lang="en-US" sz="3600" smtClean="0">
                <a:latin typeface="Calibri" pitchFamily="34" charset="0"/>
              </a:rPr>
              <a:t>“ will continue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in Baltic Earth. Dedicated working groups have also been established on “Outreach </a:t>
            </a:r>
            <a:r>
              <a:rPr lang="en-US" sz="3600">
                <a:latin typeface="Calibri" pitchFamily="34" charset="0"/>
              </a:rPr>
              <a:t>and Communication</a:t>
            </a:r>
            <a:r>
              <a:rPr lang="en-US" sz="3600" smtClean="0">
                <a:latin typeface="Calibri" pitchFamily="34" charset="0"/>
              </a:rPr>
              <a:t>” and </a:t>
            </a:r>
            <a:r>
              <a:rPr lang="en-US" sz="3600">
                <a:latin typeface="Calibri" pitchFamily="34" charset="0"/>
              </a:rPr>
              <a:t>“Education</a:t>
            </a:r>
            <a:r>
              <a:rPr lang="en-US" sz="3600" smtClean="0">
                <a:latin typeface="Calibri" pitchFamily="34" charset="0"/>
              </a:rPr>
              <a:t>”. </a:t>
            </a:r>
            <a:endParaRPr lang="en-US" sz="360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smtClean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The </a:t>
            </a: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human impact </a:t>
            </a:r>
            <a:r>
              <a:rPr lang="en-US" sz="3600" smtClean="0">
                <a:latin typeface="Calibri" pitchFamily="34" charset="0"/>
              </a:rPr>
              <a:t>shall be </a:t>
            </a:r>
            <a:r>
              <a:rPr lang="en-US" sz="3600">
                <a:latin typeface="Calibri" pitchFamily="34" charset="0"/>
              </a:rPr>
              <a:t>assessed at all levels, wherever possible and </a:t>
            </a:r>
            <a:r>
              <a:rPr lang="en-US" sz="3600" smtClean="0">
                <a:latin typeface="Calibri" pitchFamily="34" charset="0"/>
              </a:rPr>
              <a:t>reasonable. New Grand </a:t>
            </a:r>
            <a:r>
              <a:rPr lang="en-US" sz="3600">
                <a:latin typeface="Calibri" pitchFamily="34" charset="0"/>
              </a:rPr>
              <a:t>Challenges </a:t>
            </a:r>
            <a:r>
              <a:rPr lang="en-US" sz="3600" smtClean="0">
                <a:latin typeface="Calibri" pitchFamily="34" charset="0"/>
              </a:rPr>
              <a:t>and modifications of existing ones can be implemented by </a:t>
            </a:r>
            <a:r>
              <a:rPr lang="en-US" sz="3600">
                <a:latin typeface="Calibri" pitchFamily="34" charset="0"/>
              </a:rPr>
              <a:t>the steering committee and </a:t>
            </a:r>
            <a:r>
              <a:rPr lang="en-US" sz="3600" smtClean="0">
                <a:latin typeface="Calibri" pitchFamily="34" charset="0"/>
              </a:rPr>
              <a:t>the working groups, by </a:t>
            </a:r>
            <a:r>
              <a:rPr lang="en-US" sz="3600">
                <a:latin typeface="Calibri" pitchFamily="34" charset="0"/>
              </a:rPr>
              <a:t>using the assessments of existing research </a:t>
            </a:r>
            <a:r>
              <a:rPr lang="en-US" sz="3600" smtClean="0">
                <a:latin typeface="Calibri" pitchFamily="34" charset="0"/>
              </a:rPr>
              <a:t>and knowledge, and the open discussions at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conferences </a:t>
            </a:r>
            <a:r>
              <a:rPr lang="en-US" sz="3600" smtClean="0">
                <a:solidFill>
                  <a:srgbClr val="000066"/>
                </a:solidFill>
                <a:latin typeface="Calibri" pitchFamily="34" charset="0"/>
              </a:rPr>
              <a:t>and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 workshops</a:t>
            </a:r>
            <a:r>
              <a:rPr lang="en-US" sz="3600" smtClean="0">
                <a:latin typeface="Calibri" pitchFamily="34" charset="0"/>
              </a:rPr>
              <a:t>. The Grand </a:t>
            </a:r>
            <a:r>
              <a:rPr lang="en-US" sz="3600">
                <a:latin typeface="Calibri" pitchFamily="34" charset="0"/>
              </a:rPr>
              <a:t>Challenges are </a:t>
            </a:r>
            <a:r>
              <a:rPr lang="en-US" sz="3600" smtClean="0">
                <a:latin typeface="Calibri" pitchFamily="34" charset="0"/>
              </a:rPr>
              <a:t>foreseen as </a:t>
            </a:r>
            <a:r>
              <a:rPr lang="en-US" sz="3600">
                <a:latin typeface="Calibri" pitchFamily="34" charset="0"/>
              </a:rPr>
              <a:t>research foci for periods of about 3-4 years (then </a:t>
            </a:r>
            <a:r>
              <a:rPr lang="en-US" sz="3600" smtClean="0">
                <a:latin typeface="Calibri" pitchFamily="34" charset="0"/>
              </a:rPr>
              <a:t>terminated </a:t>
            </a:r>
            <a:r>
              <a:rPr lang="en-US" sz="3600">
                <a:latin typeface="Calibri" pitchFamily="34" charset="0"/>
              </a:rPr>
              <a:t>or updated</a:t>
            </a:r>
            <a:r>
              <a:rPr lang="en-US" sz="3600" smtClean="0">
                <a:latin typeface="Calibri" pitchFamily="34" charset="0"/>
              </a:rPr>
              <a:t>).</a:t>
            </a:r>
            <a:r>
              <a:rPr lang="en-US" sz="3600">
                <a:latin typeface="Calibri" pitchFamily="34" charset="0"/>
              </a:rPr>
              <a:t> </a:t>
            </a:r>
            <a:r>
              <a:rPr lang="en-US" sz="3600" smtClean="0">
                <a:latin typeface="Calibri" pitchFamily="34" charset="0"/>
              </a:rPr>
              <a:t>It </a:t>
            </a:r>
            <a:r>
              <a:rPr lang="en-US" sz="3600">
                <a:latin typeface="Calibri" pitchFamily="34" charset="0"/>
              </a:rPr>
              <a:t>is envisaged that </a:t>
            </a:r>
            <a:r>
              <a:rPr lang="en-US" sz="3600" smtClean="0">
                <a:latin typeface="Calibri" pitchFamily="34" charset="0"/>
              </a:rPr>
              <a:t>Baltic Earth </a:t>
            </a:r>
            <a:r>
              <a:rPr lang="en-US" sz="3600">
                <a:latin typeface="Calibri" pitchFamily="34" charset="0"/>
              </a:rPr>
              <a:t>will be </a:t>
            </a:r>
            <a:r>
              <a:rPr lang="en-US" sz="3600" smtClean="0">
                <a:latin typeface="Calibri" pitchFamily="34" charset="0"/>
              </a:rPr>
              <a:t>internationally </a:t>
            </a:r>
            <a:r>
              <a:rPr lang="en-US" sz="3600">
                <a:latin typeface="Calibri" pitchFamily="34" charset="0"/>
              </a:rPr>
              <a:t>embedded in a similar manner as was </a:t>
            </a:r>
            <a:r>
              <a:rPr lang="en-US" sz="3600" smtClean="0">
                <a:latin typeface="Calibri" pitchFamily="34" charset="0"/>
              </a:rPr>
              <a:t>BALTEX.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							Baltic </a:t>
            </a:r>
            <a:r>
              <a:rPr lang="en-US" sz="3600">
                <a:latin typeface="Calibri" pitchFamily="34" charset="0"/>
              </a:rPr>
              <a:t>Earth </a:t>
            </a:r>
            <a:r>
              <a:rPr lang="en-US" sz="3600" smtClean="0">
                <a:latin typeface="Calibri" pitchFamily="34" charset="0"/>
              </a:rPr>
              <a:t>intends to provide a “service </a:t>
            </a:r>
            <a:r>
              <a:rPr lang="en-US" sz="3600">
                <a:latin typeface="Calibri" pitchFamily="34" charset="0"/>
              </a:rPr>
              <a:t>to society” in the respect that </a:t>
            </a:r>
            <a:r>
              <a:rPr lang="en-US" sz="3600" smtClean="0">
                <a:latin typeface="Calibri" pitchFamily="34" charset="0"/>
              </a:rPr>
              <a:t>the assessments may provide </a:t>
            </a:r>
            <a:r>
              <a:rPr lang="en-US" sz="3600">
                <a:latin typeface="Calibri" pitchFamily="34" charset="0"/>
              </a:rPr>
              <a:t>an overview </a:t>
            </a:r>
            <a:r>
              <a:rPr lang="en-US" sz="3600" smtClean="0">
                <a:latin typeface="Calibri" pitchFamily="34" charset="0"/>
              </a:rPr>
              <a:t>of 									knowledge gaps, and the communication with different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stakeholders</a:t>
            </a:r>
            <a:r>
              <a:rPr lang="en-US" sz="3600" smtClean="0">
                <a:solidFill>
                  <a:schemeClr val="accent1"/>
                </a:solidFill>
                <a:latin typeface="Calibri" pitchFamily="34" charset="0"/>
              </a:rPr>
              <a:t> </a:t>
            </a:r>
            <a:r>
              <a:rPr lang="en-US" sz="3600" smtClean="0">
                <a:latin typeface="Calibri" pitchFamily="34" charset="0"/>
              </a:rPr>
              <a:t>may help to identify open </a:t>
            </a:r>
            <a:r>
              <a:rPr lang="en-US" sz="3600">
                <a:latin typeface="Calibri" pitchFamily="34" charset="0"/>
              </a:rPr>
              <a:t>scientific </a:t>
            </a:r>
            <a:r>
              <a:rPr lang="en-US" sz="3600" smtClean="0">
                <a:latin typeface="Calibri" pitchFamily="34" charset="0"/>
              </a:rPr>
              <a:t>questions									relevant </a:t>
            </a:r>
            <a:r>
              <a:rPr lang="en-US" sz="3600">
                <a:latin typeface="Calibri" pitchFamily="34" charset="0"/>
              </a:rPr>
              <a:t>for </a:t>
            </a:r>
            <a:r>
              <a:rPr lang="en-US" sz="3600" smtClean="0">
                <a:latin typeface="Calibri" pitchFamily="34" charset="0"/>
              </a:rPr>
              <a:t>society, which could be approached by funded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research projects</a:t>
            </a:r>
            <a:r>
              <a:rPr lang="en-US" sz="3600" smtClean="0">
                <a:latin typeface="Calibri" pitchFamily="34" charset="0"/>
              </a:rPr>
              <a:t>.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smtClean="0">
                <a:latin typeface="Calibri" pitchFamily="34" charset="0"/>
              </a:rPr>
              <a:t>							Baltic </a:t>
            </a:r>
            <a:r>
              <a:rPr lang="en-US" sz="3600">
                <a:latin typeface="Calibri" pitchFamily="34" charset="0"/>
              </a:rPr>
              <a:t>Earth </a:t>
            </a:r>
            <a:r>
              <a:rPr lang="en-US" sz="3600" smtClean="0">
                <a:latin typeface="Calibri" pitchFamily="34" charset="0"/>
              </a:rPr>
              <a:t>will also be committed to educational activities with the establish-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>
                <a:latin typeface="Calibri" pitchFamily="34" charset="0"/>
              </a:rPr>
              <a:t>	</a:t>
            </a:r>
            <a:r>
              <a:rPr lang="en-US" sz="3600" smtClean="0">
                <a:latin typeface="Calibri" pitchFamily="34" charset="0"/>
              </a:rPr>
              <a:t>						ment of regular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Baltic Earth Summer Schools</a:t>
            </a:r>
            <a:r>
              <a:rPr lang="en-US" sz="3600" smtClean="0">
                <a:latin typeface="Calibri" pitchFamily="34" charset="0"/>
              </a:rPr>
              <a:t>, the first of which is intended to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>
                <a:latin typeface="Calibri" pitchFamily="34" charset="0"/>
              </a:rPr>
              <a:t>	</a:t>
            </a:r>
            <a:r>
              <a:rPr lang="en-US" sz="3600" smtClean="0">
                <a:latin typeface="Calibri" pitchFamily="34" charset="0"/>
              </a:rPr>
              <a:t>						take place in 2015. The first dedicated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Baltic Earth Conference</a:t>
            </a:r>
            <a:r>
              <a:rPr lang="en-US" sz="3600" smtClean="0">
                <a:latin typeface="Calibri" pitchFamily="34" charset="0"/>
              </a:rPr>
              <a:t> is planned for 2016.  </a:t>
            </a: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 smtClean="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US" sz="3600">
              <a:latin typeface="Calibri" pitchFamily="34" charset="0"/>
            </a:endParaRPr>
          </a:p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</a:tabLst>
            </a:pPr>
            <a:endParaRPr lang="en-GB" sz="3600" dirty="0">
              <a:latin typeface="Calibri" pitchFamily="34" charset="0"/>
            </a:endParaRPr>
          </a:p>
        </p:txBody>
      </p:sp>
      <p:cxnSp>
        <p:nvCxnSpPr>
          <p:cNvPr id="7" name="Gerade Verbindung 6"/>
          <p:cNvCxnSpPr/>
          <p:nvPr/>
        </p:nvCxnSpPr>
        <p:spPr bwMode="auto">
          <a:xfrm>
            <a:off x="1112864" y="7722742"/>
            <a:ext cx="24124124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9" y="242519"/>
            <a:ext cx="6812052" cy="6771384"/>
          </a:xfrm>
          <a:prstGeom prst="rect">
            <a:avLst/>
          </a:prstGeom>
        </p:spPr>
      </p:pic>
      <p:sp>
        <p:nvSpPr>
          <p:cNvPr id="28" name="Rectangle 2"/>
          <p:cNvSpPr txBox="1">
            <a:spLocks noChangeArrowheads="1"/>
          </p:cNvSpPr>
          <p:nvPr/>
        </p:nvSpPr>
        <p:spPr bwMode="gray">
          <a:xfrm>
            <a:off x="8188049" y="4842422"/>
            <a:ext cx="17048939" cy="199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 defTabSz="10429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0429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algn="l" defTabSz="10429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algn="l" defTabSz="10429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algn="l" defTabSz="1042988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457200" algn="l" defTabSz="1042988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914400" algn="l" defTabSz="1042988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1371600" algn="l" defTabSz="1042988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1828800" algn="l" defTabSz="1042988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Font typeface="Wingdings 3" pitchFamily="18" charset="2"/>
              <a:buNone/>
            </a:pPr>
            <a:r>
              <a:rPr lang="en-US" sz="5400" smtClean="0">
                <a:solidFill>
                  <a:srgbClr val="000000"/>
                </a:solidFill>
                <a:latin typeface="Calibri" panose="020F0502020204030204" pitchFamily="34" charset="0"/>
              </a:rPr>
              <a:t>An open research network to 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</a:rPr>
              <a:t>achieve an </a:t>
            </a:r>
            <a:r>
              <a:rPr lang="en-US" sz="5400">
                <a:solidFill>
                  <a:srgbClr val="000000"/>
                </a:solidFill>
                <a:latin typeface="Calibri" panose="020F0502020204030204" pitchFamily="34" charset="0"/>
              </a:rPr>
              <a:t>improved </a:t>
            </a:r>
            <a:r>
              <a:rPr lang="en-US" sz="5400" smtClean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sz="540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5400" smtClean="0">
                <a:solidFill>
                  <a:srgbClr val="000000"/>
                </a:solidFill>
                <a:latin typeface="Calibri" panose="020F0502020204030204" pitchFamily="34" charset="0"/>
              </a:rPr>
              <a:t>Earth system </a:t>
            </a:r>
            <a:r>
              <a:rPr lang="en-US" sz="5400" dirty="0">
                <a:solidFill>
                  <a:srgbClr val="000000"/>
                </a:solidFill>
                <a:latin typeface="Calibri" panose="020F0502020204030204" pitchFamily="34" charset="0"/>
              </a:rPr>
              <a:t>understanding of the Baltic </a:t>
            </a:r>
            <a:r>
              <a:rPr lang="en-US" sz="5400">
                <a:solidFill>
                  <a:srgbClr val="000000"/>
                </a:solidFill>
                <a:latin typeface="Calibri" panose="020F0502020204030204" pitchFamily="34" charset="0"/>
              </a:rPr>
              <a:t>Sea </a:t>
            </a:r>
            <a:r>
              <a:rPr lang="en-US" sz="5400" smtClean="0">
                <a:solidFill>
                  <a:srgbClr val="000000"/>
                </a:solidFill>
                <a:latin typeface="Calibri" panose="020F0502020204030204" pitchFamily="34" charset="0"/>
              </a:rPr>
              <a:t>region</a:t>
            </a:r>
            <a:endParaRPr lang="en-US" sz="5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gray">
          <a:xfrm>
            <a:off x="1047972" y="35297908"/>
            <a:ext cx="3891487" cy="120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l" defTabSz="4175125">
              <a:lnSpc>
                <a:spcPct val="100000"/>
              </a:lnSpc>
              <a:tabLst>
                <a:tab pos="895350" algn="l"/>
              </a:tabLst>
            </a:pPr>
            <a:r>
              <a:rPr lang="de-DE" sz="2400" smtClean="0">
                <a:latin typeface="Calibri" pitchFamily="34" charset="0"/>
              </a:rPr>
              <a:t>Assessment projects similar to BACC will be concrete outcomes of Baltic Earth</a:t>
            </a:r>
            <a:endParaRPr lang="de-DE" sz="2400" dirty="0">
              <a:latin typeface="Calibri" pitchFamily="34" charset="0"/>
            </a:endParaRPr>
          </a:p>
        </p:txBody>
      </p:sp>
      <p:sp>
        <p:nvSpPr>
          <p:cNvPr id="31" name="Rectangle 4"/>
          <p:cNvSpPr txBox="1">
            <a:spLocks noChangeArrowheads="1"/>
          </p:cNvSpPr>
          <p:nvPr/>
        </p:nvSpPr>
        <p:spPr bwMode="gray">
          <a:xfrm>
            <a:off x="1078236" y="38470158"/>
            <a:ext cx="27748000" cy="188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defTabSz="4175125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100000"/>
              </a:lnSpc>
              <a:buFontTx/>
            </a:pPr>
            <a:r>
              <a:rPr lang="de-DE" sz="3200" b="1" kern="0" smtClean="0">
                <a:latin typeface="Calibri" pitchFamily="34" charset="0"/>
              </a:rPr>
              <a:t>The Baltic Earth </a:t>
            </a:r>
            <a:r>
              <a:rPr lang="de-DE" sz="3200" b="1" kern="0" smtClean="0">
                <a:latin typeface="Calibri" pitchFamily="34" charset="0"/>
              </a:rPr>
              <a:t>Science </a:t>
            </a:r>
            <a:r>
              <a:rPr lang="de-DE" sz="3200" b="1" kern="0" smtClean="0">
                <a:latin typeface="Calibri" pitchFamily="34" charset="0"/>
              </a:rPr>
              <a:t>Steering Group (as of </a:t>
            </a:r>
            <a:r>
              <a:rPr lang="de-DE" sz="3200" b="1" kern="0" smtClean="0">
                <a:latin typeface="Calibri" pitchFamily="34" charset="0"/>
              </a:rPr>
              <a:t>June2014</a:t>
            </a:r>
            <a:r>
              <a:rPr lang="de-DE" sz="3200" b="1" kern="0" smtClean="0">
                <a:latin typeface="Calibri" pitchFamily="34" charset="0"/>
              </a:rPr>
              <a:t>):</a:t>
            </a:r>
            <a:r>
              <a:rPr lang="de-DE" sz="3200" kern="0" smtClean="0">
                <a:latin typeface="Calibri" pitchFamily="34" charset="0"/>
              </a:rPr>
              <a:t> Markus Meier (Chair), Anna Rutgersson (Vice-Chair), </a:t>
            </a:r>
            <a:r>
              <a:rPr lang="lt-LT" sz="3200" kern="0" smtClean="0">
                <a:latin typeface="Calibri" pitchFamily="34" charset="0"/>
              </a:rPr>
              <a:t>Juris Aigars, Franz Berger, Inga Dailidienė, </a:t>
            </a:r>
            <a:r>
              <a:rPr lang="de-DE" sz="3200" kern="0" smtClean="0">
                <a:latin typeface="Calibri" pitchFamily="34" charset="0"/>
              </a:rPr>
              <a:t/>
            </a:r>
            <a:br>
              <a:rPr lang="de-DE" sz="3200" kern="0" smtClean="0">
                <a:latin typeface="Calibri" pitchFamily="34" charset="0"/>
              </a:rPr>
            </a:br>
            <a:r>
              <a:rPr lang="lt-LT" sz="3200" kern="0" smtClean="0">
                <a:latin typeface="Calibri" pitchFamily="34" charset="0"/>
              </a:rPr>
              <a:t>Chantal </a:t>
            </a:r>
            <a:r>
              <a:rPr lang="lt-LT" sz="3200" kern="0" smtClean="0">
                <a:latin typeface="Calibri" pitchFamily="34" charset="0"/>
              </a:rPr>
              <a:t>Donnelly, Jari Haapala, Sirje Keevallik, Karol Kulinski, Andreas Lehmann, Kai Myrberg, Carin Nilsson, Anders Omstedt, Irina Partasenok, Piia Post, </a:t>
            </a:r>
            <a:r>
              <a:rPr lang="de-DE" sz="3200" kern="0" smtClean="0">
                <a:latin typeface="Calibri" pitchFamily="34" charset="0"/>
              </a:rPr>
              <a:t/>
            </a:r>
            <a:br>
              <a:rPr lang="de-DE" sz="3200" kern="0" smtClean="0">
                <a:latin typeface="Calibri" pitchFamily="34" charset="0"/>
              </a:rPr>
            </a:br>
            <a:r>
              <a:rPr lang="lt-LT" sz="3200" kern="0" smtClean="0">
                <a:latin typeface="Calibri" pitchFamily="34" charset="0"/>
              </a:rPr>
              <a:t>Marcus </a:t>
            </a:r>
            <a:r>
              <a:rPr lang="lt-LT" sz="3200" kern="0" smtClean="0">
                <a:latin typeface="Calibri" pitchFamily="34" charset="0"/>
              </a:rPr>
              <a:t>Reckermann, Gregor Rehder, Benjamin Smith, Martin Stendel, Hans von Storch, Sergey Zhuravlev, Eduardo Zorita</a:t>
            </a:r>
            <a:endParaRPr lang="de-DE" sz="3200" kern="0" dirty="0">
              <a:latin typeface="Calibri" pitchFamily="34" charset="0"/>
            </a:endParaRPr>
          </a:p>
        </p:txBody>
      </p:sp>
      <p:grpSp>
        <p:nvGrpSpPr>
          <p:cNvPr id="23" name="Gruppieren 22"/>
          <p:cNvGrpSpPr/>
          <p:nvPr/>
        </p:nvGrpSpPr>
        <p:grpSpPr>
          <a:xfrm>
            <a:off x="26433958" y="4995194"/>
            <a:ext cx="2339717" cy="3298754"/>
            <a:chOff x="26534720" y="17583048"/>
            <a:chExt cx="2339717" cy="3298754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4720" y="17583048"/>
              <a:ext cx="2339717" cy="2348856"/>
            </a:xfrm>
            <a:prstGeom prst="rect">
              <a:avLst/>
            </a:prstGeom>
          </p:spPr>
        </p:pic>
        <p:sp>
          <p:nvSpPr>
            <p:cNvPr id="34" name="Rectangle 32"/>
            <p:cNvSpPr>
              <a:spLocks noChangeArrowheads="1"/>
            </p:cNvSpPr>
            <p:nvPr/>
          </p:nvSpPr>
          <p:spPr bwMode="gray">
            <a:xfrm>
              <a:off x="26534720" y="20143138"/>
              <a:ext cx="2339717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noAutofit/>
            </a:bodyPr>
            <a:lstStyle/>
            <a:p>
              <a:pPr defTabSz="4175125">
                <a:lnSpc>
                  <a:spcPct val="100000"/>
                </a:lnSpc>
                <a:tabLst>
                  <a:tab pos="895350" algn="l"/>
                </a:tabLst>
              </a:pPr>
              <a:r>
                <a:rPr lang="de-DE" sz="2400" smtClean="0">
                  <a:latin typeface="Calibri" pitchFamily="34" charset="0"/>
                </a:rPr>
                <a:t>Baltic Earth </a:t>
              </a:r>
              <a:br>
                <a:rPr lang="de-DE" sz="2400" smtClean="0">
                  <a:latin typeface="Calibri" pitchFamily="34" charset="0"/>
                </a:rPr>
              </a:br>
              <a:r>
                <a:rPr lang="de-DE" sz="2400" smtClean="0">
                  <a:latin typeface="Calibri" pitchFamily="34" charset="0"/>
                </a:rPr>
                <a:t>succeeds BALTEX</a:t>
              </a:r>
              <a:endParaRPr lang="de-DE" sz="2400" dirty="0">
                <a:latin typeface="Calibri" pitchFamily="34" charset="0"/>
              </a:endParaRPr>
            </a:p>
          </p:txBody>
        </p:sp>
      </p:grpSp>
      <p:sp>
        <p:nvSpPr>
          <p:cNvPr id="19" name="Rechteck 18"/>
          <p:cNvSpPr/>
          <p:nvPr/>
        </p:nvSpPr>
        <p:spPr>
          <a:xfrm>
            <a:off x="5205817" y="34741497"/>
            <a:ext cx="15389202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042988">
              <a:tabLst>
                <a:tab pos="449263" algn="l"/>
                <a:tab pos="898525" algn="l"/>
                <a:tab pos="1347788" algn="l"/>
                <a:tab pos="1797050" algn="l"/>
                <a:tab pos="8526463" algn="l"/>
              </a:tabLst>
            </a:pPr>
            <a:r>
              <a:rPr lang="en-US" sz="3600" smtClean="0">
                <a:latin typeface="Calibri" pitchFamily="34" charset="0"/>
              </a:rPr>
              <a:t>“Products” of Baltic </a:t>
            </a:r>
            <a:r>
              <a:rPr lang="en-US" sz="3600">
                <a:latin typeface="Calibri" pitchFamily="34" charset="0"/>
              </a:rPr>
              <a:t>Earth </a:t>
            </a:r>
            <a:r>
              <a:rPr lang="en-US" sz="3600" smtClean="0">
                <a:latin typeface="Calibri" pitchFamily="34" charset="0"/>
              </a:rPr>
              <a:t>will include:	</a:t>
            </a:r>
            <a:r>
              <a:rPr lang="en-US" sz="3600" smtClean="0">
                <a:solidFill>
                  <a:schemeClr val="accent1"/>
                </a:solidFill>
                <a:latin typeface="Calibri" pitchFamily="34" charset="0"/>
              </a:rPr>
              <a:t>→</a:t>
            </a:r>
            <a:r>
              <a:rPr lang="en-US" sz="3600" smtClean="0">
                <a:latin typeface="Calibri" pitchFamily="34" charset="0"/>
              </a:rPr>
              <a:t>	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Conferences</a:t>
            </a:r>
          </a:p>
          <a:p>
            <a:pPr marL="9415463" lvl="8" indent="-889000" defTabSz="1042988">
              <a:buFont typeface="Calibri" panose="020F0502020204030204" pitchFamily="34" charset="0"/>
              <a:buChar char="→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Workshops</a:t>
            </a:r>
            <a:endParaRPr lang="en-US" sz="3600" b="1">
              <a:solidFill>
                <a:schemeClr val="accent1"/>
              </a:solidFill>
              <a:latin typeface="Calibri" pitchFamily="34" charset="0"/>
            </a:endParaRPr>
          </a:p>
          <a:p>
            <a:pPr marL="9415463" lvl="8" indent="-889000" defTabSz="1042988">
              <a:buFont typeface="Calibri" panose="020F0502020204030204" pitchFamily="34" charset="0"/>
              <a:buChar char="→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Assessment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Projects</a:t>
            </a:r>
            <a:endParaRPr lang="en-US" sz="3600" b="1">
              <a:solidFill>
                <a:schemeClr val="accent1"/>
              </a:solidFill>
              <a:latin typeface="Calibri" pitchFamily="34" charset="0"/>
            </a:endParaRPr>
          </a:p>
          <a:p>
            <a:pPr marL="9415463" lvl="8" indent="-889000" defTabSz="1042988">
              <a:buFont typeface="Calibri" panose="020F0502020204030204" pitchFamily="34" charset="0"/>
              <a:buChar char="→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Research </a:t>
            </a:r>
            <a:r>
              <a:rPr lang="en-US" sz="3600" b="1" smtClean="0">
                <a:solidFill>
                  <a:schemeClr val="accent1"/>
                </a:solidFill>
                <a:latin typeface="Calibri" pitchFamily="34" charset="0"/>
              </a:rPr>
              <a:t>Projects</a:t>
            </a:r>
            <a:endParaRPr lang="en-US" sz="3600" b="1">
              <a:solidFill>
                <a:schemeClr val="accent1"/>
              </a:solidFill>
              <a:latin typeface="Calibri" pitchFamily="34" charset="0"/>
            </a:endParaRPr>
          </a:p>
          <a:p>
            <a:pPr marL="9415463" lvl="8" indent="-889000" defTabSz="1042988">
              <a:buFont typeface="Calibri" panose="020F0502020204030204" pitchFamily="34" charset="0"/>
              <a:buChar char="→"/>
              <a:tabLst>
                <a:tab pos="449263" algn="l"/>
                <a:tab pos="898525" algn="l"/>
                <a:tab pos="1347788" algn="l"/>
                <a:tab pos="1797050" algn="l"/>
              </a:tabLst>
            </a:pPr>
            <a:r>
              <a:rPr lang="en-US" sz="3600" b="1">
                <a:solidFill>
                  <a:schemeClr val="accent1"/>
                </a:solidFill>
                <a:latin typeface="Calibri" pitchFamily="34" charset="0"/>
              </a:rPr>
              <a:t>Summer Schools</a:t>
            </a:r>
          </a:p>
        </p:txBody>
      </p:sp>
      <p:pic>
        <p:nvPicPr>
          <p:cNvPr id="21" name="Picture 5" descr="C:\Users\reckerma\Desktop\Norway_SWF_2004212_m_bright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0410" y="9090894"/>
            <a:ext cx="8150225" cy="65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reckerma\Desktop\field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554" y="18595950"/>
            <a:ext cx="8069912" cy="605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V:\Baltic Earth\Baltic Earth\PresentationsArticles\Downloads\Baltic Earth Poster\Material\cove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36" y="29589712"/>
            <a:ext cx="3873270" cy="544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:\Baltic Earth\Baltic Earth\PresentationsArticles\Baltic Earth Poster\Material\summerschool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282" y="31519099"/>
            <a:ext cx="8012581" cy="561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 rot="16200000">
            <a:off x="26436915" y="13294460"/>
            <a:ext cx="4520110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Image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provided by the SeaWiFS </a:t>
            </a:r>
            <a:r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Project,NASA/Goddard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Space Flight </a:t>
            </a:r>
            <a:r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Center </a:t>
            </a:r>
            <a:r>
              <a: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and ORBIMAGE</a:t>
            </a:r>
            <a:r>
              <a:rPr lang="en-US" sz="900">
                <a:latin typeface="Calibri" panose="020F0502020204030204" pitchFamily="34" charset="0"/>
              </a:rPr>
              <a:t>.</a:t>
            </a:r>
            <a:endParaRPr lang="de-DE" sz="900">
              <a:latin typeface="Calibri" panose="020F050202020403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6716" y="40449645"/>
            <a:ext cx="142875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HZG_PowerPoint">
  <a:themeElements>
    <a:clrScheme name="HZG_PowerPoint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0098D4"/>
      </a:accent1>
      <a:accent2>
        <a:srgbClr val="5F5F5F"/>
      </a:accent2>
      <a:accent3>
        <a:srgbClr val="FFFFFF"/>
      </a:accent3>
      <a:accent4>
        <a:srgbClr val="000000"/>
      </a:accent4>
      <a:accent5>
        <a:srgbClr val="AACAE6"/>
      </a:accent5>
      <a:accent6>
        <a:srgbClr val="555555"/>
      </a:accent6>
      <a:hlink>
        <a:srgbClr val="B2B2B2"/>
      </a:hlink>
      <a:folHlink>
        <a:srgbClr val="DDDDDD"/>
      </a:folHlink>
    </a:clrScheme>
    <a:fontScheme name="HZG_PowerPoin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4175125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31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4175125" rtl="0" eaLnBrk="1" fontAlgn="base" latinLnBrk="0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SzTx/>
          <a:buFont typeface="Wingdings 3" pitchFamily="18" charset="2"/>
          <a:buNone/>
          <a:tabLst/>
          <a:defRPr kumimoji="0" lang="de-DE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HZG_PowerPoint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98D4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AACAE6"/>
        </a:accent5>
        <a:accent6>
          <a:srgbClr val="555555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HZG_PowerPoint</Template>
  <TotalTime>0</TotalTime>
  <Words>133</Words>
  <Application>Microsoft Office PowerPoint</Application>
  <PresentationFormat>Benutzerdefiniert</PresentationFormat>
  <Paragraphs>46</Paragraphs>
  <Slides>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2" baseType="lpstr">
      <vt:lpstr>HZG_PowerPoint</vt:lpstr>
      <vt:lpstr>The International Baltic Earth Secretariat (IBES) is located at Helmholtz-Zentrum Geesthacht (Germany) as a focal support point for Baltic Earth. More information on Baltic Earth and BALTEX is available at www.baltic-earth.eu</vt:lpstr>
    </vt:vector>
  </TitlesOfParts>
  <Company>HZG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Poster</dc:title>
  <dc:creator>HZG</dc:creator>
  <dc:description>Template: 2010-11-21</dc:description>
  <cp:lastModifiedBy>Marcus Reckermann</cp:lastModifiedBy>
  <cp:revision>151</cp:revision>
  <cp:lastPrinted>2014-02-18T16:59:54Z</cp:lastPrinted>
  <dcterms:created xsi:type="dcterms:W3CDTF">2010-11-21T19:40:00Z</dcterms:created>
  <dcterms:modified xsi:type="dcterms:W3CDTF">2014-06-25T11:39:44Z</dcterms:modified>
</cp:coreProperties>
</file>